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97" r:id="rId3"/>
    <p:sldId id="278" r:id="rId4"/>
    <p:sldId id="279" r:id="rId5"/>
    <p:sldId id="257" r:id="rId6"/>
    <p:sldId id="269" r:id="rId7"/>
    <p:sldId id="258" r:id="rId8"/>
    <p:sldId id="259" r:id="rId9"/>
    <p:sldId id="270" r:id="rId10"/>
    <p:sldId id="268" r:id="rId11"/>
    <p:sldId id="280" r:id="rId12"/>
    <p:sldId id="298" r:id="rId13"/>
    <p:sldId id="261" r:id="rId14"/>
    <p:sldId id="262" r:id="rId15"/>
    <p:sldId id="263" r:id="rId16"/>
    <p:sldId id="277" r:id="rId17"/>
    <p:sldId id="265" r:id="rId18"/>
    <p:sldId id="264" r:id="rId19"/>
    <p:sldId id="281" r:id="rId20"/>
    <p:sldId id="282" r:id="rId21"/>
    <p:sldId id="283" r:id="rId22"/>
    <p:sldId id="275" r:id="rId23"/>
    <p:sldId id="271" r:id="rId24"/>
    <p:sldId id="296" r:id="rId25"/>
    <p:sldId id="309" r:id="rId26"/>
    <p:sldId id="274" r:id="rId27"/>
    <p:sldId id="27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12/12/2022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12/12/2022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12/12/2022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12/12/2022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12/12/2022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12/12/2022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12/12/2022</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12/12/2022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12/12/2022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12/12/2022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12/12/2022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12/12/2022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12/12/2022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12/12/2022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12/12/2022</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www.dailymotion.com/video/x7yi20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Incident Report Training</a:t>
            </a:r>
          </a:p>
        </p:txBody>
      </p:sp>
    </p:spTree>
    <p:extLst>
      <p:ext uri="{BB962C8B-B14F-4D97-AF65-F5344CB8AC3E}">
        <p14:creationId xmlns:p14="http://schemas.microsoft.com/office/powerpoint/2010/main" val="1881269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Immediate Notification Part 2 </a:t>
            </a:r>
            <a:br>
              <a:rPr lang="en-US" dirty="0"/>
            </a:br>
            <a:r>
              <a:rPr lang="en-US" dirty="0"/>
              <a:t>&amp; Incident Reports</a:t>
            </a:r>
          </a:p>
        </p:txBody>
      </p:sp>
      <p:sp>
        <p:nvSpPr>
          <p:cNvPr id="3" name="TextBox 2"/>
          <p:cNvSpPr txBox="1"/>
          <p:nvPr/>
        </p:nvSpPr>
        <p:spPr>
          <a:xfrm>
            <a:off x="1703985" y="1983247"/>
            <a:ext cx="7566532" cy="369332"/>
          </a:xfrm>
          <a:prstGeom prst="rect">
            <a:avLst/>
          </a:prstGeom>
          <a:solidFill>
            <a:schemeClr val="bg2">
              <a:lumMod val="75000"/>
            </a:schemeClr>
          </a:solidFill>
        </p:spPr>
        <p:txBody>
          <a:bodyPr wrap="square" rtlCol="0">
            <a:spAutoFit/>
          </a:bodyPr>
          <a:lstStyle/>
          <a:p>
            <a:r>
              <a:rPr lang="en-US" dirty="0"/>
              <a:t>MDHHS requires immediate reporting of specific incidents in four areas:</a:t>
            </a:r>
          </a:p>
        </p:txBody>
      </p:sp>
      <p:sp>
        <p:nvSpPr>
          <p:cNvPr id="4" name="TextBox 3"/>
          <p:cNvSpPr txBox="1"/>
          <p:nvPr/>
        </p:nvSpPr>
        <p:spPr>
          <a:xfrm>
            <a:off x="276045" y="2501661"/>
            <a:ext cx="11533517" cy="3693319"/>
          </a:xfrm>
          <a:prstGeom prst="rect">
            <a:avLst/>
          </a:prstGeom>
          <a:noFill/>
        </p:spPr>
        <p:txBody>
          <a:bodyPr wrap="square" rtlCol="0">
            <a:spAutoFit/>
          </a:bodyPr>
          <a:lstStyle/>
          <a:p>
            <a:pPr marL="342900" indent="-342900">
              <a:buSzPct val="100000"/>
              <a:buFont typeface="Arial" panose="020B0604020202020204" pitchFamily="34" charset="0"/>
              <a:buChar char="•"/>
            </a:pPr>
            <a:r>
              <a:rPr lang="en-US" dirty="0"/>
              <a:t>Any death that occurs as a result of suspected staff member action or inaction, or any death that is the subject of a recipient rights, licensing, or police investigation. </a:t>
            </a:r>
          </a:p>
          <a:p>
            <a:pPr marL="800100" lvl="1" indent="-342900">
              <a:buSzPct val="100000"/>
              <a:buFont typeface="Arial" panose="020B0604020202020204" pitchFamily="34" charset="0"/>
              <a:buChar char="•"/>
            </a:pPr>
            <a:r>
              <a:rPr lang="en-US" b="1" dirty="0"/>
              <a:t>This report must be made to the CMH immediately or no later than 24 hours of learning of the event</a:t>
            </a:r>
            <a:r>
              <a:rPr lang="en-US" dirty="0"/>
              <a:t>. </a:t>
            </a:r>
          </a:p>
          <a:p>
            <a:pPr marL="800100" lvl="1" indent="-342900">
              <a:buSzPct val="100000"/>
              <a:buFont typeface="Arial" panose="020B0604020202020204" pitchFamily="34" charset="0"/>
              <a:buChar char="•"/>
            </a:pPr>
            <a:r>
              <a:rPr lang="en-US" dirty="0"/>
              <a:t>CMH report shall be submitted electronically by the PIHP within 48 hours of either the death, or the CMHSP’s receipt of notification of the death, or the CMHSP’s receipt of notification that a rights, licensing, and/or police investigation has commenced.</a:t>
            </a:r>
          </a:p>
          <a:p>
            <a:pPr marL="342900" indent="-342900">
              <a:buSzPct val="100000"/>
              <a:buFont typeface="Arial" panose="020B0604020202020204" pitchFamily="34" charset="0"/>
              <a:buChar char="•"/>
            </a:pPr>
            <a:r>
              <a:rPr lang="en-US" dirty="0"/>
              <a:t>Relocation of the individual’s placement due to licensing suspension or revocation.</a:t>
            </a:r>
          </a:p>
          <a:p>
            <a:pPr marL="342900" indent="-342900">
              <a:buSzPct val="100000"/>
              <a:buFont typeface="Arial" panose="020B0604020202020204" pitchFamily="34" charset="0"/>
              <a:buChar char="•"/>
            </a:pPr>
            <a:r>
              <a:rPr lang="en-US" dirty="0"/>
              <a:t>An occurrence that requires the relocation of any service site, governance, or administrative operation for more than 24 hours. </a:t>
            </a:r>
          </a:p>
          <a:p>
            <a:pPr marL="800100" lvl="1" indent="-342900">
              <a:buSzPct val="100000"/>
              <a:buFont typeface="Arial" panose="020B0604020202020204" pitchFamily="34" charset="0"/>
              <a:buChar char="•"/>
            </a:pPr>
            <a:r>
              <a:rPr lang="en-US" dirty="0"/>
              <a:t>E.g., the AFC home catches fire and consumers need to spend night elsewhere</a:t>
            </a:r>
          </a:p>
          <a:p>
            <a:pPr marL="342900" indent="-342900">
              <a:buSzPct val="100000"/>
              <a:buFont typeface="Arial" panose="020B0604020202020204" pitchFamily="34" charset="0"/>
              <a:buChar char="•"/>
            </a:pPr>
            <a:r>
              <a:rPr lang="en-US" dirty="0"/>
              <a:t>The conviction of a CMHSP or provider panel staff members for any offense related to the performance of their job duties or responsibilities which results in exclusion from participation in federal reimbursement</a:t>
            </a:r>
          </a:p>
        </p:txBody>
      </p:sp>
    </p:spTree>
    <p:extLst>
      <p:ext uri="{BB962C8B-B14F-4D97-AF65-F5344CB8AC3E}">
        <p14:creationId xmlns:p14="http://schemas.microsoft.com/office/powerpoint/2010/main" val="49530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BCE0C-1356-9E6E-721F-654AD7961C34}"/>
              </a:ext>
            </a:extLst>
          </p:cNvPr>
          <p:cNvSpPr>
            <a:spLocks noGrp="1"/>
          </p:cNvSpPr>
          <p:nvPr>
            <p:ph type="title"/>
          </p:nvPr>
        </p:nvSpPr>
        <p:spPr/>
        <p:txBody>
          <a:bodyPr/>
          <a:lstStyle/>
          <a:p>
            <a:r>
              <a:rPr lang="en-US" dirty="0"/>
              <a:t>When to Write an IR</a:t>
            </a:r>
          </a:p>
        </p:txBody>
      </p:sp>
      <p:sp>
        <p:nvSpPr>
          <p:cNvPr id="4" name="TextBox 3">
            <a:extLst>
              <a:ext uri="{FF2B5EF4-FFF2-40B4-BE49-F238E27FC236}">
                <a16:creationId xmlns:a16="http://schemas.microsoft.com/office/drawing/2014/main" id="{C1F67218-BD8C-4B9F-AE35-CEE9BEB76AD2}"/>
              </a:ext>
            </a:extLst>
          </p:cNvPr>
          <p:cNvSpPr txBox="1"/>
          <p:nvPr/>
        </p:nvSpPr>
        <p:spPr>
          <a:xfrm>
            <a:off x="809625" y="2359015"/>
            <a:ext cx="9867900" cy="2585323"/>
          </a:xfrm>
          <a:prstGeom prst="rect">
            <a:avLst/>
          </a:prstGeom>
          <a:noFill/>
        </p:spPr>
        <p:txBody>
          <a:bodyPr wrap="square">
            <a:spAutoFit/>
          </a:bodyPr>
          <a:lstStyle/>
          <a:p>
            <a:pPr marL="285750" indent="-285750">
              <a:buFont typeface="Arial" panose="020B0604020202020204" pitchFamily="34" charset="0"/>
              <a:buChar char="•"/>
            </a:pPr>
            <a:r>
              <a:rPr lang="en-US" dirty="0"/>
              <a:t>Refer to your agency policy</a:t>
            </a:r>
          </a:p>
          <a:p>
            <a:pPr marL="285750" indent="-285750">
              <a:buFont typeface="Arial" panose="020B0604020202020204" pitchFamily="34" charset="0"/>
              <a:buChar char="•"/>
            </a:pPr>
            <a:r>
              <a:rPr lang="en-US" dirty="0"/>
              <a:t>This training details the minimum reporting requirements for incidents</a:t>
            </a:r>
          </a:p>
          <a:p>
            <a:pPr marL="742950" lvl="1" indent="-285750">
              <a:buFont typeface="Arial" panose="020B0604020202020204" pitchFamily="34" charset="0"/>
              <a:buChar char="•"/>
            </a:pPr>
            <a:r>
              <a:rPr lang="en-US" dirty="0"/>
              <a:t>It’s not up to all staff to determine if an incident meets reporting requirements</a:t>
            </a:r>
          </a:p>
          <a:p>
            <a:pPr marL="1200150" lvl="2" indent="-285750">
              <a:buFont typeface="Arial" panose="020B0604020202020204" pitchFamily="34" charset="0"/>
              <a:buChar char="•"/>
            </a:pPr>
            <a:r>
              <a:rPr lang="en-US" dirty="0"/>
              <a:t>This is the job of the Recipient Rights Officer or Quality Improvement staff</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If something unusual happens, </a:t>
            </a:r>
            <a:r>
              <a:rPr lang="en-US" dirty="0">
                <a:solidFill>
                  <a:srgbClr val="FFC000"/>
                </a:solidFill>
              </a:rPr>
              <a:t>write an IR</a:t>
            </a:r>
          </a:p>
          <a:p>
            <a:pPr marL="742950" lvl="1" indent="-285750">
              <a:buFont typeface="Arial" panose="020B0604020202020204" pitchFamily="34" charset="0"/>
              <a:buChar char="•"/>
            </a:pPr>
            <a:r>
              <a:rPr lang="en-US" dirty="0"/>
              <a:t>If something causing harm happens, </a:t>
            </a:r>
            <a:r>
              <a:rPr lang="en-US" dirty="0">
                <a:solidFill>
                  <a:schemeClr val="bg2">
                    <a:lumMod val="50000"/>
                  </a:schemeClr>
                </a:solidFill>
              </a:rPr>
              <a:t>write an IR</a:t>
            </a:r>
          </a:p>
          <a:p>
            <a:pPr marL="742950" lvl="1" indent="-285750">
              <a:buFont typeface="Arial" panose="020B0604020202020204" pitchFamily="34" charset="0"/>
              <a:buChar char="•"/>
            </a:pPr>
            <a:r>
              <a:rPr lang="en-US" dirty="0"/>
              <a:t>If your gut makes you question if you should write an IR, </a:t>
            </a:r>
            <a:r>
              <a:rPr lang="en-US" dirty="0">
                <a:solidFill>
                  <a:srgbClr val="92D050"/>
                </a:solidFill>
              </a:rPr>
              <a:t>write an IR</a:t>
            </a:r>
          </a:p>
        </p:txBody>
      </p:sp>
    </p:spTree>
    <p:extLst>
      <p:ext uri="{BB962C8B-B14F-4D97-AF65-F5344CB8AC3E}">
        <p14:creationId xmlns:p14="http://schemas.microsoft.com/office/powerpoint/2010/main" val="21469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44C68-1DC9-D230-5CE1-B6DD36E5AFBC}"/>
              </a:ext>
            </a:extLst>
          </p:cNvPr>
          <p:cNvSpPr>
            <a:spLocks noGrp="1"/>
          </p:cNvSpPr>
          <p:nvPr>
            <p:ph type="title"/>
          </p:nvPr>
        </p:nvSpPr>
        <p:spPr/>
        <p:txBody>
          <a:bodyPr/>
          <a:lstStyle/>
          <a:p>
            <a:r>
              <a:rPr lang="en-US" dirty="0"/>
              <a:t>Incident Reports in ELMER</a:t>
            </a:r>
          </a:p>
        </p:txBody>
      </p:sp>
      <p:sp>
        <p:nvSpPr>
          <p:cNvPr id="5" name="Content Placeholder 4">
            <a:extLst>
              <a:ext uri="{FF2B5EF4-FFF2-40B4-BE49-F238E27FC236}">
                <a16:creationId xmlns:a16="http://schemas.microsoft.com/office/drawing/2014/main" id="{90C026F7-2888-2092-3AA1-6C021663B210}"/>
              </a:ext>
            </a:extLst>
          </p:cNvPr>
          <p:cNvSpPr>
            <a:spLocks noGrp="1"/>
          </p:cNvSpPr>
          <p:nvPr>
            <p:ph idx="1"/>
          </p:nvPr>
        </p:nvSpPr>
        <p:spPr>
          <a:xfrm>
            <a:off x="680321" y="2336873"/>
            <a:ext cx="8626997" cy="3599316"/>
          </a:xfrm>
        </p:spPr>
        <p:txBody>
          <a:bodyPr/>
          <a:lstStyle/>
          <a:p>
            <a:r>
              <a:rPr lang="en-US" dirty="0"/>
              <a:t>Incidents can be added by selecting the new Incident Reporting module and then selecting Incident Reports</a:t>
            </a:r>
          </a:p>
          <a:p>
            <a:r>
              <a:rPr lang="en-US" dirty="0"/>
              <a:t>Staff can see all previous incidents they were part of and can add a new incident report on the main page</a:t>
            </a:r>
          </a:p>
          <a:p>
            <a:r>
              <a:rPr lang="en-US" dirty="0"/>
              <a:t>Depending on level of access, fields may look different</a:t>
            </a:r>
          </a:p>
        </p:txBody>
      </p:sp>
      <p:pic>
        <p:nvPicPr>
          <p:cNvPr id="4" name="Picture 3">
            <a:extLst>
              <a:ext uri="{FF2B5EF4-FFF2-40B4-BE49-F238E27FC236}">
                <a16:creationId xmlns:a16="http://schemas.microsoft.com/office/drawing/2014/main" id="{B95970DD-14DF-F499-D600-05CDFBB9D599}"/>
              </a:ext>
            </a:extLst>
          </p:cNvPr>
          <p:cNvPicPr>
            <a:picLocks noChangeAspect="1"/>
          </p:cNvPicPr>
          <p:nvPr/>
        </p:nvPicPr>
        <p:blipFill>
          <a:blip r:embed="rId2"/>
          <a:stretch>
            <a:fillRect/>
          </a:stretch>
        </p:blipFill>
        <p:spPr>
          <a:xfrm>
            <a:off x="9307319" y="2786992"/>
            <a:ext cx="2609850" cy="904875"/>
          </a:xfrm>
          <a:prstGeom prst="rect">
            <a:avLst/>
          </a:prstGeom>
        </p:spPr>
      </p:pic>
      <p:pic>
        <p:nvPicPr>
          <p:cNvPr id="7" name="Picture 6">
            <a:extLst>
              <a:ext uri="{FF2B5EF4-FFF2-40B4-BE49-F238E27FC236}">
                <a16:creationId xmlns:a16="http://schemas.microsoft.com/office/drawing/2014/main" id="{E56148D3-87DD-67F4-ACDD-1345D535CE70}"/>
              </a:ext>
            </a:extLst>
          </p:cNvPr>
          <p:cNvPicPr>
            <a:picLocks noChangeAspect="1"/>
          </p:cNvPicPr>
          <p:nvPr/>
        </p:nvPicPr>
        <p:blipFill>
          <a:blip r:embed="rId3"/>
          <a:stretch>
            <a:fillRect/>
          </a:stretch>
        </p:blipFill>
        <p:spPr>
          <a:xfrm>
            <a:off x="9307318" y="3758868"/>
            <a:ext cx="2609850" cy="885825"/>
          </a:xfrm>
          <a:prstGeom prst="rect">
            <a:avLst/>
          </a:prstGeom>
        </p:spPr>
      </p:pic>
      <p:pic>
        <p:nvPicPr>
          <p:cNvPr id="9" name="Picture 8">
            <a:extLst>
              <a:ext uri="{FF2B5EF4-FFF2-40B4-BE49-F238E27FC236}">
                <a16:creationId xmlns:a16="http://schemas.microsoft.com/office/drawing/2014/main" id="{775366A3-DE7B-6568-04CD-552B05D8291F}"/>
              </a:ext>
            </a:extLst>
          </p:cNvPr>
          <p:cNvPicPr>
            <a:picLocks noChangeAspect="1"/>
          </p:cNvPicPr>
          <p:nvPr/>
        </p:nvPicPr>
        <p:blipFill>
          <a:blip r:embed="rId4"/>
          <a:stretch>
            <a:fillRect/>
          </a:stretch>
        </p:blipFill>
        <p:spPr>
          <a:xfrm>
            <a:off x="1770867" y="4339474"/>
            <a:ext cx="6445904" cy="2518526"/>
          </a:xfrm>
          <a:prstGeom prst="rect">
            <a:avLst/>
          </a:prstGeom>
        </p:spPr>
      </p:pic>
    </p:spTree>
    <p:extLst>
      <p:ext uri="{BB962C8B-B14F-4D97-AF65-F5344CB8AC3E}">
        <p14:creationId xmlns:p14="http://schemas.microsoft.com/office/powerpoint/2010/main" val="3148994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22234" y="981937"/>
            <a:ext cx="3597215" cy="341632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Write in First Person.</a:t>
            </a:r>
          </a:p>
          <a:p>
            <a:pPr marL="285750" indent="-285750">
              <a:buFont typeface="Arial" panose="020B0604020202020204" pitchFamily="34" charset="0"/>
              <a:buChar char="•"/>
            </a:pPr>
            <a:r>
              <a:rPr lang="en-US" dirty="0">
                <a:solidFill>
                  <a:schemeClr val="bg1"/>
                </a:solidFill>
              </a:rPr>
              <a:t>Use chronological order.</a:t>
            </a:r>
          </a:p>
          <a:p>
            <a:pPr marL="285750" indent="-285750">
              <a:buFont typeface="Arial" panose="020B0604020202020204" pitchFamily="34" charset="0"/>
              <a:buChar char="•"/>
            </a:pPr>
            <a:r>
              <a:rPr lang="en-US" dirty="0">
                <a:solidFill>
                  <a:schemeClr val="bg1"/>
                </a:solidFill>
              </a:rPr>
              <a:t>Use past tense.</a:t>
            </a:r>
          </a:p>
          <a:p>
            <a:pPr marL="285750" indent="-285750">
              <a:buFont typeface="Arial" panose="020B0604020202020204" pitchFamily="34" charset="0"/>
              <a:buChar char="•"/>
            </a:pPr>
            <a:r>
              <a:rPr lang="en-US" dirty="0">
                <a:solidFill>
                  <a:schemeClr val="bg1"/>
                </a:solidFill>
              </a:rPr>
              <a:t>Use active voice.</a:t>
            </a:r>
          </a:p>
          <a:p>
            <a:pPr marL="285750" indent="-285750">
              <a:buFont typeface="Arial" panose="020B0604020202020204" pitchFamily="34" charset="0"/>
              <a:buChar char="•"/>
            </a:pPr>
            <a:r>
              <a:rPr lang="en-US" dirty="0">
                <a:solidFill>
                  <a:schemeClr val="bg1"/>
                </a:solidFill>
              </a:rPr>
              <a:t>Write clearly so others can read your writing.</a:t>
            </a:r>
          </a:p>
          <a:p>
            <a:pPr marL="285750" indent="-285750">
              <a:buFont typeface="Arial" panose="020B0604020202020204" pitchFamily="34" charset="0"/>
              <a:buChar char="•"/>
            </a:pPr>
            <a:r>
              <a:rPr lang="en-US" dirty="0">
                <a:solidFill>
                  <a:schemeClr val="bg1"/>
                </a:solidFill>
              </a:rPr>
              <a:t>Use correct spelling and punctuation.</a:t>
            </a:r>
          </a:p>
          <a:p>
            <a:pPr marL="285750" indent="-285750">
              <a:buFont typeface="Arial" panose="020B0604020202020204" pitchFamily="34" charset="0"/>
              <a:buChar char="•"/>
            </a:pPr>
            <a:r>
              <a:rPr lang="en-US" dirty="0">
                <a:solidFill>
                  <a:schemeClr val="bg1"/>
                </a:solidFill>
              </a:rPr>
              <a:t>Avoid jargon and wordiness.</a:t>
            </a:r>
          </a:p>
          <a:p>
            <a:pPr marL="285750" indent="-285750">
              <a:buFont typeface="Arial" panose="020B0604020202020204" pitchFamily="34" charset="0"/>
              <a:buChar char="•"/>
            </a:pPr>
            <a:r>
              <a:rPr lang="en-US" dirty="0">
                <a:solidFill>
                  <a:schemeClr val="bg1"/>
                </a:solidFill>
              </a:rPr>
              <a:t>Write facts vs. opinions.</a:t>
            </a:r>
          </a:p>
          <a:p>
            <a:pPr marL="285750" indent="-285750">
              <a:buFont typeface="Arial" panose="020B0604020202020204" pitchFamily="34" charset="0"/>
              <a:buChar char="•"/>
            </a:pPr>
            <a:r>
              <a:rPr lang="en-US" dirty="0">
                <a:solidFill>
                  <a:schemeClr val="bg1"/>
                </a:solidFill>
              </a:rPr>
              <a:t>Choose correct words to describe the incident.</a:t>
            </a:r>
          </a:p>
        </p:txBody>
      </p:sp>
      <p:sp>
        <p:nvSpPr>
          <p:cNvPr id="2" name="TextBox 1"/>
          <p:cNvSpPr txBox="1"/>
          <p:nvPr/>
        </p:nvSpPr>
        <p:spPr>
          <a:xfrm>
            <a:off x="7522234" y="364953"/>
            <a:ext cx="3485072" cy="400110"/>
          </a:xfrm>
          <a:prstGeom prst="rect">
            <a:avLst/>
          </a:prstGeom>
          <a:noFill/>
        </p:spPr>
        <p:txBody>
          <a:bodyPr wrap="square" rtlCol="0">
            <a:spAutoFit/>
          </a:bodyPr>
          <a:lstStyle/>
          <a:p>
            <a:r>
              <a:rPr lang="en-US" sz="2000" b="1" u="sng" dirty="0">
                <a:solidFill>
                  <a:schemeClr val="bg1"/>
                </a:solidFill>
              </a:rPr>
              <a:t>Basics of Report Writing</a:t>
            </a:r>
          </a:p>
        </p:txBody>
      </p:sp>
      <p:sp>
        <p:nvSpPr>
          <p:cNvPr id="5" name="TextBox 4"/>
          <p:cNvSpPr txBox="1"/>
          <p:nvPr/>
        </p:nvSpPr>
        <p:spPr>
          <a:xfrm>
            <a:off x="8013940" y="4615132"/>
            <a:ext cx="2760452" cy="1754326"/>
          </a:xfrm>
          <a:prstGeom prst="rect">
            <a:avLst/>
          </a:prstGeom>
          <a:solidFill>
            <a:schemeClr val="bg2">
              <a:lumMod val="60000"/>
              <a:lumOff val="40000"/>
            </a:schemeClr>
          </a:solidFill>
        </p:spPr>
        <p:txBody>
          <a:bodyPr wrap="square" rtlCol="0">
            <a:spAutoFit/>
          </a:bodyPr>
          <a:lstStyle/>
          <a:p>
            <a:r>
              <a:rPr lang="en-US" dirty="0"/>
              <a:t>Fill out all information on this page completely. It is used in ELMER for assigning managers and other staff that need to review the report. </a:t>
            </a:r>
          </a:p>
        </p:txBody>
      </p:sp>
      <p:cxnSp>
        <p:nvCxnSpPr>
          <p:cNvPr id="7" name="Straight Arrow Connector 6"/>
          <p:cNvCxnSpPr/>
          <p:nvPr/>
        </p:nvCxnSpPr>
        <p:spPr>
          <a:xfrm flipH="1" flipV="1">
            <a:off x="6806242" y="4494362"/>
            <a:ext cx="1207698" cy="56071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ABD41C7-1E58-241A-81F3-F4FCD2201ED8}"/>
              </a:ext>
            </a:extLst>
          </p:cNvPr>
          <p:cNvPicPr>
            <a:picLocks noChangeAspect="1"/>
          </p:cNvPicPr>
          <p:nvPr/>
        </p:nvPicPr>
        <p:blipFill>
          <a:blip r:embed="rId2"/>
          <a:stretch>
            <a:fillRect/>
          </a:stretch>
        </p:blipFill>
        <p:spPr>
          <a:xfrm>
            <a:off x="25520" y="488542"/>
            <a:ext cx="7303127" cy="5781675"/>
          </a:xfrm>
          <a:prstGeom prst="rect">
            <a:avLst/>
          </a:prstGeom>
        </p:spPr>
      </p:pic>
      <p:sp>
        <p:nvSpPr>
          <p:cNvPr id="9" name="TextBox 8">
            <a:extLst>
              <a:ext uri="{FF2B5EF4-FFF2-40B4-BE49-F238E27FC236}">
                <a16:creationId xmlns:a16="http://schemas.microsoft.com/office/drawing/2014/main" id="{75BA5E6B-14BE-CCB8-66F1-4B58BC8588BB}"/>
              </a:ext>
            </a:extLst>
          </p:cNvPr>
          <p:cNvSpPr txBox="1"/>
          <p:nvPr/>
        </p:nvSpPr>
        <p:spPr>
          <a:xfrm>
            <a:off x="4045790" y="1748118"/>
            <a:ext cx="2760452" cy="1477328"/>
          </a:xfrm>
          <a:prstGeom prst="rect">
            <a:avLst/>
          </a:prstGeom>
          <a:solidFill>
            <a:schemeClr val="bg2">
              <a:lumMod val="60000"/>
              <a:lumOff val="40000"/>
            </a:schemeClr>
          </a:solidFill>
        </p:spPr>
        <p:txBody>
          <a:bodyPr wrap="square" rtlCol="0">
            <a:spAutoFit/>
          </a:bodyPr>
          <a:lstStyle/>
          <a:p>
            <a:r>
              <a:rPr lang="en-US" dirty="0"/>
              <a:t>Discovered date is the date you were made aware of the incident. It may vary from the incident date</a:t>
            </a:r>
          </a:p>
        </p:txBody>
      </p:sp>
    </p:spTree>
    <p:extLst>
      <p:ext uri="{BB962C8B-B14F-4D97-AF65-F5344CB8AC3E}">
        <p14:creationId xmlns:p14="http://schemas.microsoft.com/office/powerpoint/2010/main" val="13007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850" y="905285"/>
            <a:ext cx="11288700" cy="1409897"/>
          </a:xfrm>
          <a:prstGeom prst="rect">
            <a:avLst/>
          </a:prstGeom>
        </p:spPr>
      </p:pic>
      <p:sp>
        <p:nvSpPr>
          <p:cNvPr id="3" name="TextBox 2"/>
          <p:cNvSpPr txBox="1"/>
          <p:nvPr/>
        </p:nvSpPr>
        <p:spPr>
          <a:xfrm>
            <a:off x="724619" y="2544792"/>
            <a:ext cx="10895162" cy="2862322"/>
          </a:xfrm>
          <a:prstGeom prst="rect">
            <a:avLst/>
          </a:prstGeom>
          <a:noFill/>
        </p:spPr>
        <p:txBody>
          <a:bodyPr wrap="square" rtlCol="0">
            <a:spAutoFit/>
          </a:bodyPr>
          <a:lstStyle/>
          <a:p>
            <a:r>
              <a:rPr lang="en-US" dirty="0"/>
              <a:t>Explain the incident in depth.</a:t>
            </a:r>
          </a:p>
          <a:p>
            <a:pPr marL="342900" indent="-342900">
              <a:buAutoNum type="arabicPeriod"/>
            </a:pPr>
            <a:r>
              <a:rPr lang="en-US" dirty="0"/>
              <a:t>State facts and observations </a:t>
            </a:r>
            <a:r>
              <a:rPr lang="en-US" b="1" u="sng" dirty="0"/>
              <a:t>before</a:t>
            </a:r>
            <a:r>
              <a:rPr lang="en-US" dirty="0"/>
              <a:t> and </a:t>
            </a:r>
            <a:r>
              <a:rPr lang="en-US" b="1" u="sng" dirty="0"/>
              <a:t>during</a:t>
            </a:r>
            <a:r>
              <a:rPr lang="en-US" dirty="0"/>
              <a:t> the event. Not your opinion</a:t>
            </a:r>
          </a:p>
          <a:p>
            <a:pPr marL="342900" indent="-342900">
              <a:buAutoNum type="arabicPeriod"/>
            </a:pPr>
            <a:r>
              <a:rPr lang="en-US" dirty="0"/>
              <a:t>Paint a picture with your words so others reading this can ascertain information that is clear and concise.</a:t>
            </a:r>
          </a:p>
          <a:p>
            <a:pPr marL="342900" indent="-342900">
              <a:buAutoNum type="arabicPeriod"/>
            </a:pPr>
            <a:r>
              <a:rPr lang="en-US" dirty="0"/>
              <a:t>Instead of using words such as ‘angry’ describe what led you to believe they were angry. (</a:t>
            </a:r>
            <a:r>
              <a:rPr lang="en-US" i="1" dirty="0"/>
              <a:t>i.e., John got up from the table, threw his cards, and made a growling noise before going to his bedroom and slamming the door after he lost the card game.) </a:t>
            </a:r>
          </a:p>
          <a:p>
            <a:pPr marL="342900" indent="-342900">
              <a:buAutoNum type="arabicPeriod"/>
            </a:pPr>
            <a:r>
              <a:rPr lang="en-US" dirty="0"/>
              <a:t>Remember to use dignity and respect when writing about the individual and the incident.</a:t>
            </a:r>
          </a:p>
          <a:p>
            <a:pPr marL="342900" indent="-342900">
              <a:buAutoNum type="arabicPeriod"/>
            </a:pPr>
            <a:endParaRPr lang="en-US" dirty="0"/>
          </a:p>
          <a:p>
            <a:pPr marL="342900" indent="-342900">
              <a:buAutoNum type="arabicPeriod"/>
            </a:pPr>
            <a:endParaRPr lang="en-US" dirty="0"/>
          </a:p>
        </p:txBody>
      </p:sp>
      <p:sp>
        <p:nvSpPr>
          <p:cNvPr id="4" name="TextBox 3"/>
          <p:cNvSpPr txBox="1"/>
          <p:nvPr/>
        </p:nvSpPr>
        <p:spPr>
          <a:xfrm>
            <a:off x="1026543" y="5141343"/>
            <a:ext cx="3821502" cy="1477328"/>
          </a:xfrm>
          <a:prstGeom prst="rect">
            <a:avLst/>
          </a:prstGeom>
          <a:solidFill>
            <a:schemeClr val="accent1">
              <a:lumMod val="60000"/>
              <a:lumOff val="40000"/>
            </a:schemeClr>
          </a:solidFill>
        </p:spPr>
        <p:txBody>
          <a:bodyPr wrap="square" rtlCol="0">
            <a:spAutoFit/>
          </a:bodyPr>
          <a:lstStyle/>
          <a:p>
            <a:r>
              <a:rPr lang="en-US" dirty="0">
                <a:solidFill>
                  <a:schemeClr val="bg1"/>
                </a:solidFill>
              </a:rPr>
              <a:t>I </a:t>
            </a:r>
            <a:r>
              <a:rPr lang="en-US" dirty="0">
                <a:solidFill>
                  <a:srgbClr val="FF0000"/>
                </a:solidFill>
              </a:rPr>
              <a:t>think</a:t>
            </a:r>
            <a:r>
              <a:rPr lang="en-US" dirty="0">
                <a:solidFill>
                  <a:schemeClr val="bg1"/>
                </a:solidFill>
              </a:rPr>
              <a:t> John Doe wanted to get back at his room mate, because </a:t>
            </a:r>
            <a:r>
              <a:rPr lang="en-US" dirty="0">
                <a:solidFill>
                  <a:srgbClr val="FF0000"/>
                </a:solidFill>
              </a:rPr>
              <a:t>he seemed to have</a:t>
            </a:r>
            <a:r>
              <a:rPr lang="en-US" dirty="0">
                <a:solidFill>
                  <a:schemeClr val="bg1"/>
                </a:solidFill>
              </a:rPr>
              <a:t> ill intentions when he walked up to him and grabbed him.</a:t>
            </a:r>
          </a:p>
        </p:txBody>
      </p:sp>
      <p:sp>
        <p:nvSpPr>
          <p:cNvPr id="5" name="TextBox 4"/>
          <p:cNvSpPr txBox="1"/>
          <p:nvPr/>
        </p:nvSpPr>
        <p:spPr>
          <a:xfrm>
            <a:off x="5503652" y="5562098"/>
            <a:ext cx="1224952" cy="830997"/>
          </a:xfrm>
          <a:prstGeom prst="rect">
            <a:avLst/>
          </a:prstGeom>
          <a:noFill/>
        </p:spPr>
        <p:txBody>
          <a:bodyPr wrap="square" rtlCol="0">
            <a:spAutoFit/>
          </a:bodyPr>
          <a:lstStyle/>
          <a:p>
            <a:r>
              <a:rPr lang="en-US" sz="4800" dirty="0">
                <a:solidFill>
                  <a:schemeClr val="bg1"/>
                </a:solidFill>
              </a:rPr>
              <a:t>V.S.</a:t>
            </a:r>
          </a:p>
        </p:txBody>
      </p:sp>
      <p:sp>
        <p:nvSpPr>
          <p:cNvPr id="6" name="TextBox 5"/>
          <p:cNvSpPr txBox="1"/>
          <p:nvPr/>
        </p:nvSpPr>
        <p:spPr>
          <a:xfrm>
            <a:off x="7789653" y="5141343"/>
            <a:ext cx="3019245" cy="1200329"/>
          </a:xfrm>
          <a:prstGeom prst="rect">
            <a:avLst/>
          </a:prstGeom>
          <a:solidFill>
            <a:schemeClr val="accent1">
              <a:lumMod val="60000"/>
              <a:lumOff val="40000"/>
            </a:schemeClr>
          </a:solidFill>
        </p:spPr>
        <p:txBody>
          <a:bodyPr wrap="square" rtlCol="0">
            <a:spAutoFit/>
          </a:bodyPr>
          <a:lstStyle/>
          <a:p>
            <a:r>
              <a:rPr lang="en-US" dirty="0">
                <a:solidFill>
                  <a:schemeClr val="bg1"/>
                </a:solidFill>
              </a:rPr>
              <a:t>John Doe walked over to his roommate B.T. and forcefully grabbed him by the arm.</a:t>
            </a:r>
          </a:p>
        </p:txBody>
      </p:sp>
      <p:sp>
        <p:nvSpPr>
          <p:cNvPr id="7" name="Title 6">
            <a:extLst>
              <a:ext uri="{FF2B5EF4-FFF2-40B4-BE49-F238E27FC236}">
                <a16:creationId xmlns:a16="http://schemas.microsoft.com/office/drawing/2014/main" id="{99BFC58D-D5CF-118D-C653-EF6041E72634}"/>
              </a:ext>
            </a:extLst>
          </p:cNvPr>
          <p:cNvSpPr>
            <a:spLocks noGrp="1"/>
          </p:cNvSpPr>
          <p:nvPr>
            <p:ph type="title"/>
          </p:nvPr>
        </p:nvSpPr>
        <p:spPr>
          <a:xfrm>
            <a:off x="696721" y="1069764"/>
            <a:ext cx="9613861" cy="1080938"/>
          </a:xfrm>
        </p:spPr>
        <p:txBody>
          <a:bodyPr/>
          <a:lstStyle/>
          <a:p>
            <a:r>
              <a:rPr lang="en-US" dirty="0">
                <a:solidFill>
                  <a:schemeClr val="bg1"/>
                </a:solidFill>
              </a:rPr>
              <a:t>What to Write in an IR</a:t>
            </a:r>
          </a:p>
        </p:txBody>
      </p:sp>
    </p:spTree>
    <p:extLst>
      <p:ext uri="{BB962C8B-B14F-4D97-AF65-F5344CB8AC3E}">
        <p14:creationId xmlns:p14="http://schemas.microsoft.com/office/powerpoint/2010/main" val="3021718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097" y="879687"/>
            <a:ext cx="11145805" cy="1476581"/>
          </a:xfrm>
          <a:prstGeom prst="rect">
            <a:avLst/>
          </a:prstGeom>
        </p:spPr>
      </p:pic>
      <p:sp>
        <p:nvSpPr>
          <p:cNvPr id="3" name="TextBox 2"/>
          <p:cNvSpPr txBox="1"/>
          <p:nvPr/>
        </p:nvSpPr>
        <p:spPr>
          <a:xfrm>
            <a:off x="724619" y="2415396"/>
            <a:ext cx="11004668" cy="1200329"/>
          </a:xfrm>
          <a:prstGeom prst="rect">
            <a:avLst/>
          </a:prstGeom>
          <a:noFill/>
        </p:spPr>
        <p:txBody>
          <a:bodyPr wrap="square" rtlCol="0">
            <a:spAutoFit/>
          </a:bodyPr>
          <a:lstStyle/>
          <a:p>
            <a:pPr lvl="0"/>
            <a:r>
              <a:rPr lang="en-US" dirty="0">
                <a:solidFill>
                  <a:prstClr val="white"/>
                </a:solidFill>
              </a:rPr>
              <a:t>Explain all staff’s actions surrounding the incident in depth.</a:t>
            </a:r>
          </a:p>
          <a:p>
            <a:pPr marL="342900" lvl="0" indent="-342900">
              <a:buFontTx/>
              <a:buAutoNum type="arabicPeriod"/>
            </a:pPr>
            <a:r>
              <a:rPr lang="en-US" dirty="0">
                <a:solidFill>
                  <a:prstClr val="white"/>
                </a:solidFill>
              </a:rPr>
              <a:t>State facts clear and concise so others reading the IR can get a clear picture. </a:t>
            </a:r>
          </a:p>
          <a:p>
            <a:pPr marL="342900" lvl="0" indent="-342900">
              <a:buFontTx/>
              <a:buAutoNum type="arabicPeriod"/>
            </a:pPr>
            <a:r>
              <a:rPr lang="en-US" dirty="0">
                <a:solidFill>
                  <a:prstClr val="white"/>
                </a:solidFill>
              </a:rPr>
              <a:t>State what was done or not done in reaction to the incident. Refrain from using opinions.</a:t>
            </a:r>
          </a:p>
          <a:p>
            <a:pPr marL="342900" lvl="0" indent="-342900">
              <a:buFontTx/>
              <a:buAutoNum type="arabicPeriod"/>
            </a:pPr>
            <a:r>
              <a:rPr lang="en-US" dirty="0">
                <a:solidFill>
                  <a:prstClr val="white"/>
                </a:solidFill>
              </a:rPr>
              <a:t>Remember to use dignity and respect when writing about the individual and the incident.</a:t>
            </a:r>
          </a:p>
        </p:txBody>
      </p:sp>
      <p:sp>
        <p:nvSpPr>
          <p:cNvPr id="4" name="TextBox 3"/>
          <p:cNvSpPr txBox="1"/>
          <p:nvPr/>
        </p:nvSpPr>
        <p:spPr>
          <a:xfrm>
            <a:off x="783685" y="3977303"/>
            <a:ext cx="10886536" cy="2746906"/>
          </a:xfrm>
          <a:prstGeom prst="rect">
            <a:avLst/>
          </a:prstGeom>
          <a:solidFill>
            <a:schemeClr val="accent1">
              <a:lumMod val="60000"/>
              <a:lumOff val="40000"/>
            </a:schemeClr>
          </a:solidFill>
        </p:spPr>
        <p:txBody>
          <a:bodyPr wrap="square" rtlCol="0">
            <a:spAutoFit/>
          </a:bodyPr>
          <a:lstStyle/>
          <a:p>
            <a:endParaRPr lang="en-US" sz="1050" dirty="0">
              <a:solidFill>
                <a:schemeClr val="bg1"/>
              </a:solidFill>
            </a:endParaRPr>
          </a:p>
          <a:p>
            <a:r>
              <a:rPr lang="en-US" dirty="0">
                <a:solidFill>
                  <a:schemeClr val="bg1"/>
                </a:solidFill>
              </a:rPr>
              <a:t>This staff was in the kitchen preparing lunch and talking with residents that were playing cards at the table. Resident B.T. won the hand and this staff congratulated him on winning. At this time his roommate John Doe walked over to B.T. and forcefully grabbed him by the arm, this staff stated </a:t>
            </a:r>
            <a:r>
              <a:rPr lang="en-US" i="1" dirty="0">
                <a:solidFill>
                  <a:schemeClr val="bg1"/>
                </a:solidFill>
              </a:rPr>
              <a:t>“John please let go of B.T.” </a:t>
            </a:r>
            <a:r>
              <a:rPr lang="en-US" dirty="0">
                <a:solidFill>
                  <a:schemeClr val="bg1"/>
                </a:solidFill>
              </a:rPr>
              <a:t>while moving toward the residents from the kitchen. John released B.T. before this staff reached the table. Staff checked resident B.T. for any injuries and offered comfort. Staff then proceeded to check on John who had entered his room. Staff discussed the incident with John in his room and encouraged him to use coping skills learned through his group. Staff also encouraged John to apologize to B.T. which John did, staff praised John for apologizing. At time of writing John and other housemates are laughing and playing cards.</a:t>
            </a:r>
          </a:p>
        </p:txBody>
      </p:sp>
      <p:sp>
        <p:nvSpPr>
          <p:cNvPr id="5" name="TextBox 4"/>
          <p:cNvSpPr txBox="1"/>
          <p:nvPr/>
        </p:nvSpPr>
        <p:spPr>
          <a:xfrm>
            <a:off x="178039" y="3674853"/>
            <a:ext cx="3717685" cy="369332"/>
          </a:xfrm>
          <a:prstGeom prst="rect">
            <a:avLst/>
          </a:prstGeom>
          <a:solidFill>
            <a:schemeClr val="accent1">
              <a:lumMod val="50000"/>
            </a:schemeClr>
          </a:solidFill>
        </p:spPr>
        <p:txBody>
          <a:bodyPr wrap="square" rtlCol="0">
            <a:spAutoFit/>
          </a:bodyPr>
          <a:lstStyle/>
          <a:p>
            <a:r>
              <a:rPr lang="en-US" dirty="0"/>
              <a:t>Example: IR for John Doe</a:t>
            </a:r>
          </a:p>
        </p:txBody>
      </p:sp>
      <p:sp>
        <p:nvSpPr>
          <p:cNvPr id="7" name="TextBox 6"/>
          <p:cNvSpPr txBox="1"/>
          <p:nvPr/>
        </p:nvSpPr>
        <p:spPr>
          <a:xfrm>
            <a:off x="783685" y="1234323"/>
            <a:ext cx="10886536" cy="584775"/>
          </a:xfrm>
          <a:prstGeom prst="rect">
            <a:avLst/>
          </a:prstGeom>
          <a:noFill/>
        </p:spPr>
        <p:txBody>
          <a:bodyPr wrap="square" rtlCol="0">
            <a:spAutoFit/>
          </a:bodyPr>
          <a:lstStyle/>
          <a:p>
            <a:r>
              <a:rPr lang="en-US" sz="3200" dirty="0">
                <a:solidFill>
                  <a:schemeClr val="bg1"/>
                </a:solidFill>
              </a:rPr>
              <a:t>Action Taken By Staff: Part 1</a:t>
            </a:r>
          </a:p>
        </p:txBody>
      </p:sp>
    </p:spTree>
    <p:extLst>
      <p:ext uri="{BB962C8B-B14F-4D97-AF65-F5344CB8AC3E}">
        <p14:creationId xmlns:p14="http://schemas.microsoft.com/office/powerpoint/2010/main" val="1361262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482" y="909251"/>
            <a:ext cx="11145805" cy="1476581"/>
          </a:xfrm>
          <a:prstGeom prst="rect">
            <a:avLst/>
          </a:prstGeom>
        </p:spPr>
      </p:pic>
      <p:sp>
        <p:nvSpPr>
          <p:cNvPr id="3" name="TextBox 2"/>
          <p:cNvSpPr txBox="1"/>
          <p:nvPr/>
        </p:nvSpPr>
        <p:spPr>
          <a:xfrm>
            <a:off x="724619" y="2557255"/>
            <a:ext cx="11004668" cy="923330"/>
          </a:xfrm>
          <a:prstGeom prst="rect">
            <a:avLst/>
          </a:prstGeom>
          <a:noFill/>
        </p:spPr>
        <p:txBody>
          <a:bodyPr wrap="square" rtlCol="0">
            <a:spAutoFit/>
          </a:bodyPr>
          <a:lstStyle/>
          <a:p>
            <a:pPr lvl="0"/>
            <a:r>
              <a:rPr lang="en-US" dirty="0">
                <a:solidFill>
                  <a:prstClr val="white"/>
                </a:solidFill>
              </a:rPr>
              <a:t>Any time an incident involved more than one recipient there needs to be an IR written for both persons involved. Remember:</a:t>
            </a:r>
          </a:p>
          <a:p>
            <a:pPr lvl="0"/>
            <a:r>
              <a:rPr lang="en-US" dirty="0">
                <a:solidFill>
                  <a:prstClr val="white"/>
                </a:solidFill>
              </a:rPr>
              <a:t>1. Do not include recipients' names other than the person you are writing it about, only use initials.</a:t>
            </a:r>
          </a:p>
        </p:txBody>
      </p:sp>
      <p:sp>
        <p:nvSpPr>
          <p:cNvPr id="4" name="TextBox 3"/>
          <p:cNvSpPr txBox="1"/>
          <p:nvPr/>
        </p:nvSpPr>
        <p:spPr>
          <a:xfrm>
            <a:off x="783685" y="3977303"/>
            <a:ext cx="10886536" cy="2585323"/>
          </a:xfrm>
          <a:prstGeom prst="rect">
            <a:avLst/>
          </a:prstGeom>
          <a:solidFill>
            <a:schemeClr val="accent1">
              <a:lumMod val="60000"/>
              <a:lumOff val="40000"/>
            </a:schemeClr>
          </a:solidFill>
        </p:spPr>
        <p:txBody>
          <a:bodyPr wrap="square" rtlCol="0">
            <a:spAutoFit/>
          </a:bodyPr>
          <a:lstStyle/>
          <a:p>
            <a:r>
              <a:rPr lang="en-US" dirty="0">
                <a:solidFill>
                  <a:schemeClr val="bg1"/>
                </a:solidFill>
              </a:rPr>
              <a:t>This staff was in the kitchen preparing lunch and talking with residents that were playing cards at the table. Bobby won the hand and this staff congratulated him on winning. At this time his roommate J.D. walked over to Bobby and forcefully grabbed him by the arm, this staff prompted J.D. to let go of Bobby while moving toward the residents from the kitchen. J.D. released Bobby before this staff reached the table. Staff checked Bobby over for any injuries, (none were found) and offered comfort. J.D. apologized to Bobby and at time of writing Bobby and all other housemates are laughing and playing cards. Staff continued to monitor Bobby for any signs of pain or discomfort through the rest of the shift, none noted. </a:t>
            </a:r>
          </a:p>
          <a:p>
            <a:endParaRPr lang="en-US" dirty="0"/>
          </a:p>
        </p:txBody>
      </p:sp>
      <p:sp>
        <p:nvSpPr>
          <p:cNvPr id="5" name="TextBox 4"/>
          <p:cNvSpPr txBox="1"/>
          <p:nvPr/>
        </p:nvSpPr>
        <p:spPr>
          <a:xfrm>
            <a:off x="178040" y="3674853"/>
            <a:ext cx="1581748" cy="369332"/>
          </a:xfrm>
          <a:prstGeom prst="rect">
            <a:avLst/>
          </a:prstGeom>
          <a:solidFill>
            <a:schemeClr val="accent1">
              <a:lumMod val="50000"/>
            </a:schemeClr>
          </a:solidFill>
        </p:spPr>
        <p:txBody>
          <a:bodyPr wrap="square" rtlCol="0">
            <a:spAutoFit/>
          </a:bodyPr>
          <a:lstStyle/>
          <a:p>
            <a:r>
              <a:rPr lang="en-US" dirty="0"/>
              <a:t>Example:</a:t>
            </a:r>
          </a:p>
        </p:txBody>
      </p:sp>
      <p:sp>
        <p:nvSpPr>
          <p:cNvPr id="7" name="TextBox 6"/>
          <p:cNvSpPr txBox="1"/>
          <p:nvPr/>
        </p:nvSpPr>
        <p:spPr>
          <a:xfrm>
            <a:off x="783685" y="1219044"/>
            <a:ext cx="10945602" cy="584775"/>
          </a:xfrm>
          <a:prstGeom prst="rect">
            <a:avLst/>
          </a:prstGeom>
          <a:noFill/>
        </p:spPr>
        <p:txBody>
          <a:bodyPr wrap="square" rtlCol="0">
            <a:spAutoFit/>
          </a:bodyPr>
          <a:lstStyle/>
          <a:p>
            <a:r>
              <a:rPr lang="en-US" sz="3200" dirty="0">
                <a:solidFill>
                  <a:schemeClr val="bg1"/>
                </a:solidFill>
              </a:rPr>
              <a:t>Action Taken By Staff: Part 2</a:t>
            </a:r>
          </a:p>
        </p:txBody>
      </p:sp>
    </p:spTree>
    <p:extLst>
      <p:ext uri="{BB962C8B-B14F-4D97-AF65-F5344CB8AC3E}">
        <p14:creationId xmlns:p14="http://schemas.microsoft.com/office/powerpoint/2010/main" val="2628042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0320" y="2419070"/>
            <a:ext cx="10858947" cy="646331"/>
          </a:xfrm>
          <a:prstGeom prst="rect">
            <a:avLst/>
          </a:prstGeom>
          <a:noFill/>
          <a:ln w="57150">
            <a:solidFill>
              <a:schemeClr val="tx1"/>
            </a:solidFill>
          </a:ln>
        </p:spPr>
        <p:txBody>
          <a:bodyPr wrap="square" rtlCol="0">
            <a:spAutoFit/>
          </a:bodyPr>
          <a:lstStyle/>
          <a:p>
            <a:pPr algn="ctr"/>
            <a:r>
              <a:rPr lang="en-US" dirty="0"/>
              <a:t>In this section your focus should be on what you are going to prevent or remedy this reoccurrence as well as any information from the physician regarding injury, illness or cause of death. </a:t>
            </a:r>
          </a:p>
        </p:txBody>
      </p:sp>
      <p:sp>
        <p:nvSpPr>
          <p:cNvPr id="5" name="TextBox 4"/>
          <p:cNvSpPr txBox="1"/>
          <p:nvPr/>
        </p:nvSpPr>
        <p:spPr>
          <a:xfrm>
            <a:off x="652732" y="3297119"/>
            <a:ext cx="10886536" cy="738664"/>
          </a:xfrm>
          <a:prstGeom prst="rect">
            <a:avLst/>
          </a:prstGeom>
          <a:solidFill>
            <a:schemeClr val="accent1">
              <a:lumMod val="60000"/>
              <a:lumOff val="40000"/>
            </a:schemeClr>
          </a:solidFill>
        </p:spPr>
        <p:txBody>
          <a:bodyPr wrap="square" rtlCol="0">
            <a:spAutoFit/>
          </a:bodyPr>
          <a:lstStyle/>
          <a:p>
            <a:r>
              <a:rPr lang="en-US" sz="1400" dirty="0">
                <a:solidFill>
                  <a:schemeClr val="bg1"/>
                </a:solidFill>
              </a:rPr>
              <a:t>Staff followed the behavior plan as written. Staff will report event data changes to the behavior analyst. Staff will continue to monitor for any changes and report them to the appropriate persons for review on any changes that may need to be made to the plan. This incident will be reviewed/debriefed with staff, case manager, and behavior analyst at the next staff meeting scheduled.</a:t>
            </a:r>
            <a:endParaRPr lang="en-US" sz="1400" dirty="0"/>
          </a:p>
        </p:txBody>
      </p:sp>
      <p:sp>
        <p:nvSpPr>
          <p:cNvPr id="6" name="TextBox 5"/>
          <p:cNvSpPr txBox="1"/>
          <p:nvPr/>
        </p:nvSpPr>
        <p:spPr>
          <a:xfrm>
            <a:off x="652732" y="4214661"/>
            <a:ext cx="10886536" cy="1231106"/>
          </a:xfrm>
          <a:prstGeom prst="rect">
            <a:avLst/>
          </a:prstGeom>
          <a:solidFill>
            <a:schemeClr val="accent1">
              <a:lumMod val="60000"/>
              <a:lumOff val="40000"/>
            </a:schemeClr>
          </a:solidFill>
        </p:spPr>
        <p:txBody>
          <a:bodyPr wrap="square" rtlCol="0">
            <a:spAutoFit/>
          </a:bodyPr>
          <a:lstStyle/>
          <a:p>
            <a:r>
              <a:rPr lang="en-US" sz="1400" dirty="0">
                <a:solidFill>
                  <a:schemeClr val="bg1"/>
                </a:solidFill>
              </a:rPr>
              <a:t>Staff will continue to monitor closely for changes in behavior and intervene sooner if J.D. begins exhibiting signs that he is in pain. Staff will follow appropriate medication administration of PRN medications for pain following the doctors’ orders in order to prevent J.D. from being in pain. Staff will document medication administration and communicate it with this primary care physician as this has been more frequent since his fall and sprained ankle on LOA with his family. Staff will seek emergency medical care as necessary.</a:t>
            </a:r>
          </a:p>
          <a:p>
            <a:endParaRPr lang="en-US" dirty="0"/>
          </a:p>
        </p:txBody>
      </p:sp>
      <p:sp>
        <p:nvSpPr>
          <p:cNvPr id="8" name="TextBox 7"/>
          <p:cNvSpPr txBox="1"/>
          <p:nvPr/>
        </p:nvSpPr>
        <p:spPr>
          <a:xfrm>
            <a:off x="652732" y="5617905"/>
            <a:ext cx="10886536" cy="954107"/>
          </a:xfrm>
          <a:prstGeom prst="rect">
            <a:avLst/>
          </a:prstGeom>
          <a:solidFill>
            <a:schemeClr val="accent1">
              <a:lumMod val="60000"/>
              <a:lumOff val="40000"/>
            </a:schemeClr>
          </a:solidFill>
        </p:spPr>
        <p:txBody>
          <a:bodyPr wrap="square" rtlCol="0">
            <a:spAutoFit/>
          </a:bodyPr>
          <a:lstStyle/>
          <a:p>
            <a:r>
              <a:rPr lang="en-US" sz="1400" dirty="0">
                <a:solidFill>
                  <a:schemeClr val="bg1"/>
                </a:solidFill>
              </a:rPr>
              <a:t>Staff administered Tylenol for pain and will continue to monitor M.M. for signs of aggression and pain. Staff removed the rug that was in the hallway that caused M.M. to stumble and blame his roommate for tripping him then punching the wall in anger. Rug will have added non-slip tape added to prevent this from happening again. Staff checked all rugs in the home to make sure that their non-stick tape was still in place. Staff found that all of the other rugs in the home are intact with non-slip surfaces. </a:t>
            </a:r>
          </a:p>
        </p:txBody>
      </p:sp>
      <p:sp>
        <p:nvSpPr>
          <p:cNvPr id="4" name="Title 3">
            <a:extLst>
              <a:ext uri="{FF2B5EF4-FFF2-40B4-BE49-F238E27FC236}">
                <a16:creationId xmlns:a16="http://schemas.microsoft.com/office/drawing/2014/main" id="{1EDED03E-2899-53E0-F07C-2AD9B229A448}"/>
              </a:ext>
            </a:extLst>
          </p:cNvPr>
          <p:cNvSpPr>
            <a:spLocks noGrp="1"/>
          </p:cNvSpPr>
          <p:nvPr>
            <p:ph type="title"/>
          </p:nvPr>
        </p:nvSpPr>
        <p:spPr/>
        <p:txBody>
          <a:bodyPr/>
          <a:lstStyle/>
          <a:p>
            <a:r>
              <a:rPr lang="en-US" dirty="0"/>
              <a:t>Corrective Measures</a:t>
            </a:r>
          </a:p>
        </p:txBody>
      </p:sp>
    </p:spTree>
    <p:extLst>
      <p:ext uri="{BB962C8B-B14F-4D97-AF65-F5344CB8AC3E}">
        <p14:creationId xmlns:p14="http://schemas.microsoft.com/office/powerpoint/2010/main" val="3508696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7650" y="1173193"/>
            <a:ext cx="10994745" cy="369332"/>
          </a:xfrm>
          <a:prstGeom prst="rect">
            <a:avLst/>
          </a:prstGeom>
          <a:noFill/>
        </p:spPr>
        <p:txBody>
          <a:bodyPr wrap="square" rtlCol="0">
            <a:spAutoFit/>
          </a:bodyPr>
          <a:lstStyle/>
          <a:p>
            <a:r>
              <a:rPr lang="en-US" dirty="0"/>
              <a:t>Make sure these fields are filled out completely for any follow up questions that may be needed. </a:t>
            </a:r>
          </a:p>
        </p:txBody>
      </p:sp>
      <p:pic>
        <p:nvPicPr>
          <p:cNvPr id="5" name="Picture 4">
            <a:extLst>
              <a:ext uri="{FF2B5EF4-FFF2-40B4-BE49-F238E27FC236}">
                <a16:creationId xmlns:a16="http://schemas.microsoft.com/office/drawing/2014/main" id="{B8FF8D77-E55C-5AFE-F8B4-CBD728CF3C83}"/>
              </a:ext>
            </a:extLst>
          </p:cNvPr>
          <p:cNvPicPr>
            <a:picLocks noChangeAspect="1"/>
          </p:cNvPicPr>
          <p:nvPr/>
        </p:nvPicPr>
        <p:blipFill>
          <a:blip r:embed="rId2"/>
          <a:stretch>
            <a:fillRect/>
          </a:stretch>
        </p:blipFill>
        <p:spPr>
          <a:xfrm>
            <a:off x="1029540" y="2095500"/>
            <a:ext cx="9191625" cy="4466665"/>
          </a:xfrm>
          <a:prstGeom prst="rect">
            <a:avLst/>
          </a:prstGeom>
        </p:spPr>
      </p:pic>
    </p:spTree>
    <p:extLst>
      <p:ext uri="{BB962C8B-B14F-4D97-AF65-F5344CB8AC3E}">
        <p14:creationId xmlns:p14="http://schemas.microsoft.com/office/powerpoint/2010/main" val="3011644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4C1A0-B8BF-E42B-9859-7EB872AC95CE}"/>
              </a:ext>
            </a:extLst>
          </p:cNvPr>
          <p:cNvSpPr>
            <a:spLocks noGrp="1"/>
          </p:cNvSpPr>
          <p:nvPr>
            <p:ph type="title"/>
          </p:nvPr>
        </p:nvSpPr>
        <p:spPr/>
        <p:txBody>
          <a:bodyPr/>
          <a:lstStyle/>
          <a:p>
            <a:r>
              <a:rPr lang="en-US" dirty="0"/>
              <a:t>Other Reporting</a:t>
            </a:r>
          </a:p>
        </p:txBody>
      </p:sp>
      <p:sp>
        <p:nvSpPr>
          <p:cNvPr id="3" name="Content Placeholder 2">
            <a:extLst>
              <a:ext uri="{FF2B5EF4-FFF2-40B4-BE49-F238E27FC236}">
                <a16:creationId xmlns:a16="http://schemas.microsoft.com/office/drawing/2014/main" id="{3BA24921-2A2A-8084-5212-59E5BDDBCEC8}"/>
              </a:ext>
            </a:extLst>
          </p:cNvPr>
          <p:cNvSpPr>
            <a:spLocks noGrp="1"/>
          </p:cNvSpPr>
          <p:nvPr>
            <p:ph idx="1"/>
          </p:nvPr>
        </p:nvSpPr>
        <p:spPr>
          <a:xfrm>
            <a:off x="680322" y="2336873"/>
            <a:ext cx="4282204" cy="3599316"/>
          </a:xfrm>
        </p:spPr>
        <p:txBody>
          <a:bodyPr>
            <a:normAutofit lnSpcReduction="10000"/>
          </a:bodyPr>
          <a:lstStyle/>
          <a:p>
            <a:r>
              <a:rPr lang="en-US" dirty="0"/>
              <a:t>Be sure to report to other entities as necessary, such as:</a:t>
            </a:r>
          </a:p>
          <a:p>
            <a:pPr lvl="1"/>
            <a:r>
              <a:rPr lang="en-US" dirty="0"/>
              <a:t>Licensing</a:t>
            </a:r>
          </a:p>
          <a:p>
            <a:pPr lvl="1"/>
            <a:r>
              <a:rPr lang="en-US" dirty="0"/>
              <a:t>CPS/ APS</a:t>
            </a:r>
          </a:p>
          <a:p>
            <a:pPr lvl="1"/>
            <a:r>
              <a:rPr lang="en-US" dirty="0"/>
              <a:t>Police</a:t>
            </a:r>
          </a:p>
          <a:p>
            <a:pPr lvl="1"/>
            <a:r>
              <a:rPr lang="en-US" dirty="0"/>
              <a:t>Office of Recipient Rights</a:t>
            </a:r>
          </a:p>
          <a:p>
            <a:r>
              <a:rPr lang="en-US" dirty="0"/>
              <a:t>We are </a:t>
            </a:r>
            <a:r>
              <a:rPr lang="en-US" dirty="0">
                <a:solidFill>
                  <a:srgbClr val="FFC000"/>
                </a:solidFill>
              </a:rPr>
              <a:t>Mandated Reporters- </a:t>
            </a:r>
            <a:r>
              <a:rPr lang="en-US" dirty="0"/>
              <a:t>so be sure to document that you reported. </a:t>
            </a:r>
          </a:p>
          <a:p>
            <a:endParaRPr lang="en-US" dirty="0"/>
          </a:p>
        </p:txBody>
      </p:sp>
      <p:graphicFrame>
        <p:nvGraphicFramePr>
          <p:cNvPr id="4" name="Table 3">
            <a:extLst>
              <a:ext uri="{FF2B5EF4-FFF2-40B4-BE49-F238E27FC236}">
                <a16:creationId xmlns:a16="http://schemas.microsoft.com/office/drawing/2014/main" id="{45CCFBC0-0D1B-4A8B-2E6F-609D3F2CE490}"/>
              </a:ext>
            </a:extLst>
          </p:cNvPr>
          <p:cNvGraphicFramePr>
            <a:graphicFrameLocks noGrp="1"/>
          </p:cNvGraphicFramePr>
          <p:nvPr>
            <p:extLst>
              <p:ext uri="{D42A27DB-BD31-4B8C-83A1-F6EECF244321}">
                <p14:modId xmlns:p14="http://schemas.microsoft.com/office/powerpoint/2010/main" val="481862960"/>
              </p:ext>
            </p:extLst>
          </p:nvPr>
        </p:nvGraphicFramePr>
        <p:xfrm>
          <a:off x="5638800" y="2095500"/>
          <a:ext cx="6402374" cy="4627674"/>
        </p:xfrm>
        <a:graphic>
          <a:graphicData uri="http://schemas.openxmlformats.org/drawingml/2006/table">
            <a:tbl>
              <a:tblPr/>
              <a:tblGrid>
                <a:gridCol w="3201187">
                  <a:extLst>
                    <a:ext uri="{9D8B030D-6E8A-4147-A177-3AD203B41FA5}">
                      <a16:colId xmlns:a16="http://schemas.microsoft.com/office/drawing/2014/main" val="3204192437"/>
                    </a:ext>
                  </a:extLst>
                </a:gridCol>
                <a:gridCol w="3201187">
                  <a:extLst>
                    <a:ext uri="{9D8B030D-6E8A-4147-A177-3AD203B41FA5}">
                      <a16:colId xmlns:a16="http://schemas.microsoft.com/office/drawing/2014/main" val="3877528119"/>
                    </a:ext>
                  </a:extLst>
                </a:gridCol>
              </a:tblGrid>
              <a:tr h="246200">
                <a:tc gridSpan="2">
                  <a:txBody>
                    <a:bodyPr/>
                    <a:lstStyle/>
                    <a:p>
                      <a:r>
                        <a:rPr lang="en-US" sz="1400" b="1" dirty="0">
                          <a:solidFill>
                            <a:schemeClr val="accent1">
                              <a:lumMod val="60000"/>
                              <a:lumOff val="40000"/>
                            </a:schemeClr>
                          </a:solidFill>
                          <a:effectLst/>
                        </a:rPr>
                        <a:t>Mandated Reporters Include:</a:t>
                      </a:r>
                      <a:endParaRPr lang="en-US" sz="1400" dirty="0">
                        <a:solidFill>
                          <a:schemeClr val="accent1">
                            <a:lumMod val="60000"/>
                            <a:lumOff val="40000"/>
                          </a:schemeClr>
                        </a:solidFill>
                        <a:effectLst/>
                      </a:endParaRPr>
                    </a:p>
                  </a:txBody>
                  <a:tcPr marL="49192" marR="49192" marT="24596" marB="24596" anchor="ctr">
                    <a:lnL>
                      <a:noFill/>
                    </a:lnL>
                    <a:lnR>
                      <a:noFill/>
                    </a:lnR>
                    <a:lnT>
                      <a:noFill/>
                    </a:lnT>
                    <a:lnB w="12700" cap="flat" cmpd="sng" algn="ctr">
                      <a:solidFill>
                        <a:schemeClr val="tx1"/>
                      </a:solidFill>
                      <a:prstDash val="solid"/>
                      <a:round/>
                      <a:headEnd type="none" w="med" len="med"/>
                      <a:tailEnd type="none" w="med" len="med"/>
                    </a:lnB>
                    <a:solidFill>
                      <a:schemeClr val="accent1">
                        <a:lumMod val="50000"/>
                      </a:schemeClr>
                    </a:solidFill>
                  </a:tcPr>
                </a:tc>
                <a:tc hMerge="1">
                  <a:txBody>
                    <a:bodyPr/>
                    <a:lstStyle/>
                    <a:p>
                      <a:endParaRPr lang="en-US"/>
                    </a:p>
                  </a:txBody>
                  <a:tcPr/>
                </a:tc>
                <a:extLst>
                  <a:ext uri="{0D108BD9-81ED-4DB2-BD59-A6C34878D82A}">
                    <a16:rowId xmlns:a16="http://schemas.microsoft.com/office/drawing/2014/main" val="935720379"/>
                  </a:ext>
                </a:extLst>
              </a:tr>
              <a:tr h="407634">
                <a:tc>
                  <a:txBody>
                    <a:bodyPr/>
                    <a:lstStyle/>
                    <a:p>
                      <a:r>
                        <a:rPr lang="en-US" sz="1200" dirty="0">
                          <a:solidFill>
                            <a:schemeClr val="tx2"/>
                          </a:solidFill>
                          <a:effectLst/>
                        </a:rPr>
                        <a:t>Physicians</a:t>
                      </a:r>
                    </a:p>
                  </a:txBody>
                  <a:tcPr marL="49192" marR="49192" marT="24596" marB="245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solidFill>
                            <a:schemeClr val="tx2"/>
                          </a:solidFill>
                          <a:effectLst/>
                        </a:rPr>
                        <a:t>Licensed emergency medical care providers.</a:t>
                      </a:r>
                    </a:p>
                  </a:txBody>
                  <a:tcPr marL="49192" marR="49192" marT="24596" marB="245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7683867"/>
                  </a:ext>
                </a:extLst>
              </a:tr>
              <a:tr h="232140">
                <a:tc>
                  <a:txBody>
                    <a:bodyPr/>
                    <a:lstStyle/>
                    <a:p>
                      <a:r>
                        <a:rPr lang="en-US" sz="1200">
                          <a:solidFill>
                            <a:schemeClr val="tx2"/>
                          </a:solidFill>
                          <a:effectLst/>
                        </a:rPr>
                        <a:t>Licensed master social workers.</a:t>
                      </a:r>
                    </a:p>
                  </a:txBody>
                  <a:tcPr marL="49192" marR="49192" marT="24596" marB="245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a:solidFill>
                            <a:schemeClr val="tx2"/>
                          </a:solidFill>
                          <a:effectLst/>
                        </a:rPr>
                        <a:t>School counselors.</a:t>
                      </a:r>
                    </a:p>
                  </a:txBody>
                  <a:tcPr marL="49192" marR="49192" marT="24596" marB="245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4664285"/>
                  </a:ext>
                </a:extLst>
              </a:tr>
              <a:tr h="232140">
                <a:tc>
                  <a:txBody>
                    <a:bodyPr/>
                    <a:lstStyle/>
                    <a:p>
                      <a:r>
                        <a:rPr lang="en-US" sz="1200">
                          <a:solidFill>
                            <a:schemeClr val="tx2"/>
                          </a:solidFill>
                          <a:effectLst/>
                        </a:rPr>
                        <a:t>Dentists.</a:t>
                      </a:r>
                    </a:p>
                  </a:txBody>
                  <a:tcPr marL="49192" marR="49192" marT="24596" marB="245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solidFill>
                            <a:schemeClr val="tx2"/>
                          </a:solidFill>
                          <a:effectLst/>
                        </a:rPr>
                        <a:t>Audiologists.</a:t>
                      </a:r>
                    </a:p>
                  </a:txBody>
                  <a:tcPr marL="49192" marR="49192" marT="24596" marB="245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3533031"/>
                  </a:ext>
                </a:extLst>
              </a:tr>
              <a:tr h="232140">
                <a:tc>
                  <a:txBody>
                    <a:bodyPr/>
                    <a:lstStyle/>
                    <a:p>
                      <a:r>
                        <a:rPr lang="en-US" sz="1200">
                          <a:solidFill>
                            <a:schemeClr val="tx2"/>
                          </a:solidFill>
                          <a:effectLst/>
                        </a:rPr>
                        <a:t>Licensed bachelor's social workers.</a:t>
                      </a:r>
                    </a:p>
                  </a:txBody>
                  <a:tcPr marL="49192" marR="49192" marT="24596" marB="245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solidFill>
                            <a:schemeClr val="tx2"/>
                          </a:solidFill>
                          <a:effectLst/>
                        </a:rPr>
                        <a:t>Teachers.</a:t>
                      </a:r>
                    </a:p>
                  </a:txBody>
                  <a:tcPr marL="49192" marR="49192" marT="24596" marB="245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4362245"/>
                  </a:ext>
                </a:extLst>
              </a:tr>
              <a:tr h="232140">
                <a:tc>
                  <a:txBody>
                    <a:bodyPr/>
                    <a:lstStyle/>
                    <a:p>
                      <a:r>
                        <a:rPr lang="en-US" sz="1200">
                          <a:solidFill>
                            <a:schemeClr val="tx2"/>
                          </a:solidFill>
                          <a:effectLst/>
                        </a:rPr>
                        <a:t>Physician's assistants.</a:t>
                      </a:r>
                    </a:p>
                  </a:txBody>
                  <a:tcPr marL="49192" marR="49192" marT="24596" marB="245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solidFill>
                            <a:schemeClr val="tx2"/>
                          </a:solidFill>
                          <a:effectLst/>
                        </a:rPr>
                        <a:t>Psychologists.</a:t>
                      </a:r>
                    </a:p>
                  </a:txBody>
                  <a:tcPr marL="49192" marR="49192" marT="24596" marB="245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6310717"/>
                  </a:ext>
                </a:extLst>
              </a:tr>
              <a:tr h="232140">
                <a:tc>
                  <a:txBody>
                    <a:bodyPr/>
                    <a:lstStyle/>
                    <a:p>
                      <a:r>
                        <a:rPr lang="en-US" sz="1200">
                          <a:solidFill>
                            <a:schemeClr val="tx2"/>
                          </a:solidFill>
                          <a:effectLst/>
                        </a:rPr>
                        <a:t>Registered social service technicians.</a:t>
                      </a:r>
                    </a:p>
                  </a:txBody>
                  <a:tcPr marL="49192" marR="49192" marT="24596" marB="245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solidFill>
                            <a:schemeClr val="tx2"/>
                          </a:solidFill>
                          <a:effectLst/>
                        </a:rPr>
                        <a:t>Law enforcement officers.</a:t>
                      </a:r>
                    </a:p>
                  </a:txBody>
                  <a:tcPr marL="49192" marR="49192" marT="24596" marB="245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123045"/>
                  </a:ext>
                </a:extLst>
              </a:tr>
              <a:tr h="232140">
                <a:tc>
                  <a:txBody>
                    <a:bodyPr/>
                    <a:lstStyle/>
                    <a:p>
                      <a:r>
                        <a:rPr lang="en-US" sz="1200">
                          <a:solidFill>
                            <a:schemeClr val="tx2"/>
                          </a:solidFill>
                          <a:effectLst/>
                        </a:rPr>
                        <a:t>Registered dental hygienists.</a:t>
                      </a:r>
                    </a:p>
                  </a:txBody>
                  <a:tcPr marL="49192" marR="49192" marT="24596" marB="245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a:solidFill>
                            <a:schemeClr val="tx2"/>
                          </a:solidFill>
                          <a:effectLst/>
                        </a:rPr>
                        <a:t>Marriage and family therapists.</a:t>
                      </a:r>
                    </a:p>
                  </a:txBody>
                  <a:tcPr marL="49192" marR="49192" marT="24596" marB="245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3948439"/>
                  </a:ext>
                </a:extLst>
              </a:tr>
              <a:tr h="232140">
                <a:tc>
                  <a:txBody>
                    <a:bodyPr/>
                    <a:lstStyle/>
                    <a:p>
                      <a:r>
                        <a:rPr lang="en-US" sz="1200">
                          <a:solidFill>
                            <a:schemeClr val="tx2"/>
                          </a:solidFill>
                          <a:effectLst/>
                        </a:rPr>
                        <a:t>Social service technicians.</a:t>
                      </a:r>
                    </a:p>
                  </a:txBody>
                  <a:tcPr marL="49192" marR="49192" marT="24596" marB="245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solidFill>
                            <a:schemeClr val="tx2"/>
                          </a:solidFill>
                          <a:effectLst/>
                        </a:rPr>
                        <a:t>Members of the clergy.</a:t>
                      </a:r>
                    </a:p>
                  </a:txBody>
                  <a:tcPr marL="49192" marR="49192" marT="24596" marB="245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4943571"/>
                  </a:ext>
                </a:extLst>
              </a:tr>
              <a:tr h="232140">
                <a:tc>
                  <a:txBody>
                    <a:bodyPr/>
                    <a:lstStyle/>
                    <a:p>
                      <a:r>
                        <a:rPr lang="en-US" sz="1200">
                          <a:solidFill>
                            <a:schemeClr val="tx2"/>
                          </a:solidFill>
                          <a:effectLst/>
                        </a:rPr>
                        <a:t>Medical examiners.</a:t>
                      </a:r>
                    </a:p>
                  </a:txBody>
                  <a:tcPr marL="49192" marR="49192" marT="24596" marB="245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solidFill>
                            <a:schemeClr val="tx2"/>
                          </a:solidFill>
                          <a:effectLst/>
                        </a:rPr>
                        <a:t>Licensed professional counselors.</a:t>
                      </a:r>
                    </a:p>
                  </a:txBody>
                  <a:tcPr marL="49192" marR="49192" marT="24596" marB="245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7520934"/>
                  </a:ext>
                </a:extLst>
              </a:tr>
              <a:tr h="583127">
                <a:tc>
                  <a:txBody>
                    <a:bodyPr/>
                    <a:lstStyle/>
                    <a:p>
                      <a:r>
                        <a:rPr lang="en-US" sz="1200">
                          <a:solidFill>
                            <a:schemeClr val="tx2"/>
                          </a:solidFill>
                          <a:effectLst/>
                        </a:rPr>
                        <a:t>Persons employed in a professional capacity in any office of the Friend of the Court.</a:t>
                      </a:r>
                    </a:p>
                  </a:txBody>
                  <a:tcPr marL="49192" marR="49192" marT="24596" marB="245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solidFill>
                            <a:schemeClr val="tx2"/>
                          </a:solidFill>
                          <a:effectLst/>
                        </a:rPr>
                        <a:t>Regulated childcare providers.</a:t>
                      </a:r>
                    </a:p>
                  </a:txBody>
                  <a:tcPr marL="49192" marR="49192" marT="24596" marB="245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4995238"/>
                  </a:ext>
                </a:extLst>
              </a:tr>
              <a:tr h="232140">
                <a:tc>
                  <a:txBody>
                    <a:bodyPr/>
                    <a:lstStyle/>
                    <a:p>
                      <a:r>
                        <a:rPr lang="en-US" sz="1200">
                          <a:solidFill>
                            <a:schemeClr val="tx2"/>
                          </a:solidFill>
                          <a:effectLst/>
                        </a:rPr>
                        <a:t>Nurses.</a:t>
                      </a:r>
                    </a:p>
                  </a:txBody>
                  <a:tcPr marL="49192" marR="49192" marT="24596" marB="245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a:solidFill>
                            <a:schemeClr val="tx2"/>
                          </a:solidFill>
                          <a:effectLst/>
                        </a:rPr>
                        <a:t>Social workers.</a:t>
                      </a:r>
                    </a:p>
                  </a:txBody>
                  <a:tcPr marL="49192" marR="49192" marT="24596" marB="245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4741826"/>
                  </a:ext>
                </a:extLst>
              </a:tr>
              <a:tr h="1285101">
                <a:tc>
                  <a:txBody>
                    <a:bodyPr/>
                    <a:lstStyle/>
                    <a:p>
                      <a:r>
                        <a:rPr lang="en-US" sz="1200" dirty="0">
                          <a:solidFill>
                            <a:schemeClr val="tx2"/>
                          </a:solidFill>
                          <a:effectLst/>
                        </a:rPr>
                        <a:t>School administrators.</a:t>
                      </a:r>
                    </a:p>
                  </a:txBody>
                  <a:tcPr marL="49192" marR="49192" marT="24596" marB="245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solidFill>
                            <a:schemeClr val="tx2"/>
                          </a:solidFill>
                          <a:effectLst/>
                        </a:rPr>
                        <a:t>Employees of an organization or entity that, as a result of federal funding statutes, regulations, or contracts, would be prohibited from reporting in the absence of a state mandate or court order (example: domestic violence provider).</a:t>
                      </a:r>
                    </a:p>
                  </a:txBody>
                  <a:tcPr marL="49192" marR="49192" marT="24596" marB="245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3817387"/>
                  </a:ext>
                </a:extLst>
              </a:tr>
            </a:tbl>
          </a:graphicData>
        </a:graphic>
      </p:graphicFrame>
    </p:spTree>
    <p:extLst>
      <p:ext uri="{BB962C8B-B14F-4D97-AF65-F5344CB8AC3E}">
        <p14:creationId xmlns:p14="http://schemas.microsoft.com/office/powerpoint/2010/main" val="3876875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27CB8-2EC1-EE1D-09DA-4CB2F20B3495}"/>
              </a:ext>
            </a:extLst>
          </p:cNvPr>
          <p:cNvSpPr>
            <a:spLocks noGrp="1"/>
          </p:cNvSpPr>
          <p:nvPr>
            <p:ph type="title"/>
          </p:nvPr>
        </p:nvSpPr>
        <p:spPr/>
        <p:txBody>
          <a:bodyPr/>
          <a:lstStyle/>
          <a:p>
            <a:r>
              <a:rPr lang="en-US" dirty="0"/>
              <a:t>For Writers</a:t>
            </a:r>
          </a:p>
        </p:txBody>
      </p:sp>
    </p:spTree>
    <p:extLst>
      <p:ext uri="{BB962C8B-B14F-4D97-AF65-F5344CB8AC3E}">
        <p14:creationId xmlns:p14="http://schemas.microsoft.com/office/powerpoint/2010/main" val="1915643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BB1CF-1BAF-2776-FCE9-F4E920FF4320}"/>
              </a:ext>
            </a:extLst>
          </p:cNvPr>
          <p:cNvSpPr>
            <a:spLocks noGrp="1"/>
          </p:cNvSpPr>
          <p:nvPr>
            <p:ph type="title"/>
          </p:nvPr>
        </p:nvSpPr>
        <p:spPr/>
        <p:txBody>
          <a:bodyPr/>
          <a:lstStyle/>
          <a:p>
            <a:r>
              <a:rPr lang="en-US" dirty="0"/>
              <a:t>Licensing</a:t>
            </a:r>
          </a:p>
        </p:txBody>
      </p:sp>
      <p:sp>
        <p:nvSpPr>
          <p:cNvPr id="3" name="Content Placeholder 2">
            <a:extLst>
              <a:ext uri="{FF2B5EF4-FFF2-40B4-BE49-F238E27FC236}">
                <a16:creationId xmlns:a16="http://schemas.microsoft.com/office/drawing/2014/main" id="{64FD2BA2-5B39-371D-4320-8FEB85B85CD2}"/>
              </a:ext>
            </a:extLst>
          </p:cNvPr>
          <p:cNvSpPr>
            <a:spLocks noGrp="1"/>
          </p:cNvSpPr>
          <p:nvPr>
            <p:ph idx="1"/>
          </p:nvPr>
        </p:nvSpPr>
        <p:spPr/>
        <p:txBody>
          <a:bodyPr>
            <a:normAutofit fontScale="77500" lnSpcReduction="20000"/>
          </a:bodyPr>
          <a:lstStyle/>
          <a:p>
            <a:r>
              <a:rPr lang="en-US" dirty="0"/>
              <a:t>An APS/CPS (Adult Protective Service/Child Protective Service) or law enforcement referral </a:t>
            </a:r>
            <a:r>
              <a:rPr lang="en-US" b="1" dirty="0"/>
              <a:t>does not </a:t>
            </a:r>
            <a:r>
              <a:rPr lang="en-US" dirty="0"/>
              <a:t>automatically get generated by a licensing complaint.  </a:t>
            </a:r>
          </a:p>
          <a:p>
            <a:pPr lvl="1"/>
            <a:r>
              <a:rPr lang="en-US" dirty="0"/>
              <a:t>Once the consultant receives the complaint then the consultant will contact the complainant to see if the complainant has already contacted APS/CPS and law enforcement.  </a:t>
            </a:r>
          </a:p>
          <a:p>
            <a:pPr lvl="1"/>
            <a:r>
              <a:rPr lang="en-US" dirty="0"/>
              <a:t>It is determined at that time who will file the formal complaints.  </a:t>
            </a:r>
          </a:p>
          <a:p>
            <a:pPr lvl="1"/>
            <a:r>
              <a:rPr lang="en-US" dirty="0"/>
              <a:t>It is usually good for the complainant to file the APS/CPS  and law enforcement complaints because they are the person with the firsthand knowledge of the situation.  </a:t>
            </a:r>
          </a:p>
          <a:p>
            <a:endParaRPr lang="en-US" dirty="0"/>
          </a:p>
          <a:p>
            <a:r>
              <a:rPr lang="en-US" dirty="0"/>
              <a:t>Complainant's Licensing files are very generic and are missing much of the important information that is needed for that APS/CPS and law enforcement referral.   </a:t>
            </a:r>
          </a:p>
          <a:p>
            <a:pPr lvl="1"/>
            <a:r>
              <a:rPr lang="en-US" dirty="0"/>
              <a:t>If the complainant is not comfortable making an APS/CPS and law enforcement complaint, then the licensing consultant will file a complaint for both. </a:t>
            </a:r>
          </a:p>
          <a:p>
            <a:pPr lvl="1"/>
            <a:r>
              <a:rPr lang="en-US" dirty="0"/>
              <a:t>This may take some communication between the parties to know who filed the complaint. </a:t>
            </a:r>
          </a:p>
          <a:p>
            <a:pPr marL="457200" lvl="1" indent="0">
              <a:buNone/>
            </a:pPr>
            <a:r>
              <a:rPr lang="en-US" sz="1300" dirty="0"/>
              <a:t>*Information from Andrew Silver at MDHHS</a:t>
            </a:r>
          </a:p>
          <a:p>
            <a:endParaRPr lang="en-US" dirty="0"/>
          </a:p>
        </p:txBody>
      </p:sp>
    </p:spTree>
    <p:extLst>
      <p:ext uri="{BB962C8B-B14F-4D97-AF65-F5344CB8AC3E}">
        <p14:creationId xmlns:p14="http://schemas.microsoft.com/office/powerpoint/2010/main" val="2815895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4AD4-5F66-118B-87EA-C10955677135}"/>
              </a:ext>
            </a:extLst>
          </p:cNvPr>
          <p:cNvSpPr>
            <a:spLocks noGrp="1"/>
          </p:cNvSpPr>
          <p:nvPr>
            <p:ph type="title"/>
          </p:nvPr>
        </p:nvSpPr>
        <p:spPr/>
        <p:txBody>
          <a:bodyPr/>
          <a:lstStyle/>
          <a:p>
            <a:r>
              <a:rPr lang="en-US" dirty="0"/>
              <a:t>Police</a:t>
            </a:r>
          </a:p>
        </p:txBody>
      </p:sp>
      <p:sp>
        <p:nvSpPr>
          <p:cNvPr id="3" name="Content Placeholder 2">
            <a:extLst>
              <a:ext uri="{FF2B5EF4-FFF2-40B4-BE49-F238E27FC236}">
                <a16:creationId xmlns:a16="http://schemas.microsoft.com/office/drawing/2014/main" id="{87BDC866-3FBC-0AC8-E635-9DBF3867101B}"/>
              </a:ext>
            </a:extLst>
          </p:cNvPr>
          <p:cNvSpPr>
            <a:spLocks noGrp="1"/>
          </p:cNvSpPr>
          <p:nvPr>
            <p:ph idx="1"/>
          </p:nvPr>
        </p:nvSpPr>
        <p:spPr/>
        <p:txBody>
          <a:bodyPr>
            <a:normAutofit lnSpcReduction="10000"/>
          </a:bodyPr>
          <a:lstStyle/>
          <a:p>
            <a:r>
              <a:rPr lang="en-US" dirty="0"/>
              <a:t>If there is risk of imminent harm, contact police. </a:t>
            </a:r>
          </a:p>
          <a:p>
            <a:r>
              <a:rPr lang="en-US" dirty="0"/>
              <a:t>Per 330.1723 of the MHC: report in the following situations: </a:t>
            </a:r>
          </a:p>
          <a:p>
            <a:pPr lvl="1"/>
            <a:r>
              <a:rPr lang="en-US" dirty="0"/>
              <a:t>Assault (other than patient-patient assault/battery) </a:t>
            </a:r>
          </a:p>
          <a:p>
            <a:pPr lvl="1"/>
            <a:r>
              <a:rPr lang="en-US" dirty="0"/>
              <a:t>Criminal Sexual Abuse </a:t>
            </a:r>
          </a:p>
          <a:p>
            <a:pPr lvl="1"/>
            <a:r>
              <a:rPr lang="en-US" dirty="0"/>
              <a:t>Homicide </a:t>
            </a:r>
          </a:p>
          <a:p>
            <a:pPr lvl="1"/>
            <a:r>
              <a:rPr lang="en-US" dirty="0"/>
              <a:t>Vulnerable Adult Abuse</a:t>
            </a:r>
          </a:p>
          <a:p>
            <a:pPr lvl="1"/>
            <a:r>
              <a:rPr lang="en-US" dirty="0"/>
              <a:t>Child Abuse</a:t>
            </a:r>
          </a:p>
          <a:p>
            <a:r>
              <a:rPr lang="en-US" dirty="0"/>
              <a:t>Oral reports are to be followed by written reports within 72 hours, per Mental Health Code</a:t>
            </a:r>
          </a:p>
          <a:p>
            <a:pPr marL="457200" lvl="1" indent="0">
              <a:buNone/>
            </a:pPr>
            <a:endParaRPr lang="en-US" sz="1200" dirty="0"/>
          </a:p>
          <a:p>
            <a:pPr marL="457200" lvl="1" indent="0">
              <a:buNone/>
            </a:pPr>
            <a:r>
              <a:rPr lang="en-US" sz="1200" dirty="0"/>
              <a:t>*Information from Andrew Silver at MDHHS</a:t>
            </a:r>
          </a:p>
          <a:p>
            <a:endParaRPr lang="en-US" dirty="0"/>
          </a:p>
        </p:txBody>
      </p:sp>
    </p:spTree>
    <p:extLst>
      <p:ext uri="{BB962C8B-B14F-4D97-AF65-F5344CB8AC3E}">
        <p14:creationId xmlns:p14="http://schemas.microsoft.com/office/powerpoint/2010/main" val="4027542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Unnecessary Incident Reports</a:t>
            </a:r>
          </a:p>
        </p:txBody>
      </p:sp>
      <p:sp>
        <p:nvSpPr>
          <p:cNvPr id="3" name="TextBox 2"/>
          <p:cNvSpPr txBox="1"/>
          <p:nvPr/>
        </p:nvSpPr>
        <p:spPr>
          <a:xfrm>
            <a:off x="526211" y="2544792"/>
            <a:ext cx="11283351" cy="3139321"/>
          </a:xfrm>
          <a:prstGeom prst="rect">
            <a:avLst/>
          </a:prstGeom>
          <a:noFill/>
        </p:spPr>
        <p:txBody>
          <a:bodyPr wrap="square" rtlCol="0">
            <a:spAutoFit/>
          </a:bodyPr>
          <a:lstStyle/>
          <a:p>
            <a:endParaRPr lang="en-US" dirty="0"/>
          </a:p>
          <a:p>
            <a:pPr marL="342900" indent="-342900">
              <a:buFont typeface="Arial" panose="020B0604020202020204" pitchFamily="34" charset="0"/>
              <a:buChar char="•"/>
            </a:pPr>
            <a:r>
              <a:rPr lang="en-US" dirty="0"/>
              <a:t>Staff injury that doesn’t involve a recipient. For example, a staff fell in the driveway shoveling. This incident should be reported to your agency following the protocols in place. CMH is not in need of these incident reports.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Consumer verbally swearing- if it is already addressed in the behavior plan or treatment plan and is </a:t>
            </a:r>
            <a:r>
              <a:rPr lang="en-US" b="1" u="sng" dirty="0"/>
              <a:t>not</a:t>
            </a:r>
            <a:r>
              <a:rPr lang="en-US" dirty="0"/>
              <a:t> physical and not directed at anyone or impacting the resident or other residents in the home.</a:t>
            </a:r>
          </a:p>
          <a:p>
            <a:pPr marL="800100" lvl="1" indent="-342900">
              <a:buFont typeface="Arial" panose="020B0604020202020204" pitchFamily="34" charset="0"/>
              <a:buChar char="•"/>
            </a:pPr>
            <a:r>
              <a:rPr lang="en-US" dirty="0"/>
              <a:t>If there is an adverse effect on others in the home, then an incident report is required.</a:t>
            </a:r>
          </a:p>
          <a:p>
            <a:pPr lvl="1"/>
            <a:endParaRPr lang="en-US" dirty="0"/>
          </a:p>
          <a:p>
            <a:pPr marL="342900" indent="-342900">
              <a:buAutoNum type="arabicPeriod"/>
            </a:pPr>
            <a:endParaRPr lang="en-US" dirty="0"/>
          </a:p>
          <a:p>
            <a:pPr algn="ctr"/>
            <a:r>
              <a:rPr lang="en-US" b="1" dirty="0">
                <a:solidFill>
                  <a:schemeClr val="bg1"/>
                </a:solidFill>
              </a:rPr>
              <a:t>Remember, when in doubt write an incident report.</a:t>
            </a:r>
          </a:p>
        </p:txBody>
      </p:sp>
      <p:sp>
        <p:nvSpPr>
          <p:cNvPr id="4" name="5-Point Star 3"/>
          <p:cNvSpPr/>
          <p:nvPr/>
        </p:nvSpPr>
        <p:spPr>
          <a:xfrm>
            <a:off x="3045126" y="5814204"/>
            <a:ext cx="276045" cy="301924"/>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5-Point Star 4"/>
          <p:cNvSpPr/>
          <p:nvPr/>
        </p:nvSpPr>
        <p:spPr>
          <a:xfrm>
            <a:off x="8968597" y="5814204"/>
            <a:ext cx="276045" cy="301924"/>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987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&amp; Procedures after Submission</a:t>
            </a:r>
          </a:p>
        </p:txBody>
      </p:sp>
      <p:sp>
        <p:nvSpPr>
          <p:cNvPr id="3" name="TextBox 2"/>
          <p:cNvSpPr txBox="1"/>
          <p:nvPr/>
        </p:nvSpPr>
        <p:spPr>
          <a:xfrm>
            <a:off x="396815" y="2389517"/>
            <a:ext cx="11309230" cy="4524315"/>
          </a:xfrm>
          <a:prstGeom prst="rect">
            <a:avLst/>
          </a:prstGeom>
          <a:noFill/>
        </p:spPr>
        <p:txBody>
          <a:bodyPr wrap="square" rtlCol="0">
            <a:spAutoFit/>
          </a:bodyPr>
          <a:lstStyle/>
          <a:p>
            <a:pPr marL="342900" indent="-342900">
              <a:buAutoNum type="arabicPeriod"/>
            </a:pPr>
            <a:r>
              <a:rPr lang="en-US" dirty="0"/>
              <a:t>Upon completion of the IR in ELMER, it will automatically route to the employee’s supervisor who will review, document necessary section (i.e., Corrective Action to Prevent Reoccurrence, persons notified, etc.).</a:t>
            </a:r>
          </a:p>
          <a:p>
            <a:pPr marL="342900" indent="-342900">
              <a:buAutoNum type="arabicPeriod"/>
            </a:pPr>
            <a:r>
              <a:rPr lang="en-US" dirty="0"/>
              <a:t>All incidents are reviewed by the Office of Recipient Rights. Those incidents that have the potential to meet the criteria and definitions of a sentinel event, critical event, risk event, or an immediately reportable event are then sent to the QI department for review. </a:t>
            </a:r>
          </a:p>
          <a:p>
            <a:pPr marL="342900" indent="-342900">
              <a:buAutoNum type="arabicPeriod"/>
            </a:pPr>
            <a:r>
              <a:rPr lang="en-US" dirty="0"/>
              <a:t>All incidents are routed to the case manager of the individual for review.</a:t>
            </a:r>
          </a:p>
          <a:p>
            <a:pPr marL="342900" indent="-342900">
              <a:buAutoNum type="arabicPeriod"/>
            </a:pPr>
            <a:r>
              <a:rPr lang="en-US" dirty="0"/>
              <a:t>At any time in this process additional reviewers can be added for example: Behavior Analyst, Nursing, &amp; Quality Improvement. </a:t>
            </a:r>
          </a:p>
          <a:p>
            <a:pPr marL="342900" indent="-342900">
              <a:buAutoNum type="arabicPeriod"/>
            </a:pPr>
            <a:r>
              <a:rPr lang="en-US" dirty="0"/>
              <a:t>During the process it may be identified that a further review is needed for individual or systemic questions/concerns. This can be carried out through Recipient Rights or the Quality Improvement Process.</a:t>
            </a:r>
          </a:p>
          <a:p>
            <a:pPr marL="342900" indent="-342900">
              <a:buAutoNum type="arabicPeriod"/>
            </a:pPr>
            <a:r>
              <a:rPr lang="en-US" dirty="0"/>
              <a:t>Incidents that meet the definition for reporting to NorthCare and/or MDHHS are notified upon receipt of incident report or phone call for immediate reportable events.</a:t>
            </a:r>
          </a:p>
          <a:p>
            <a:pPr marL="342900" indent="-342900">
              <a:buAutoNum type="arabicPeriod"/>
            </a:pPr>
            <a:endParaRPr lang="en-US" dirty="0"/>
          </a:p>
          <a:p>
            <a:pPr marL="342900" indent="-342900">
              <a:buAutoNum type="arabicPeriod"/>
            </a:pPr>
            <a:endParaRPr lang="en-US" dirty="0"/>
          </a:p>
        </p:txBody>
      </p:sp>
    </p:spTree>
    <p:extLst>
      <p:ext uri="{BB962C8B-B14F-4D97-AF65-F5344CB8AC3E}">
        <p14:creationId xmlns:p14="http://schemas.microsoft.com/office/powerpoint/2010/main" val="1014175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809451-8588-4565-B804-22E3F455692C}"/>
              </a:ext>
            </a:extLst>
          </p:cNvPr>
          <p:cNvSpPr>
            <a:spLocks noGrp="1"/>
          </p:cNvSpPr>
          <p:nvPr>
            <p:ph type="title"/>
          </p:nvPr>
        </p:nvSpPr>
        <p:spPr/>
        <p:txBody>
          <a:bodyPr/>
          <a:lstStyle/>
          <a:p>
            <a:r>
              <a:rPr lang="en-US" dirty="0"/>
              <a:t>For Supervisors</a:t>
            </a:r>
          </a:p>
        </p:txBody>
      </p:sp>
    </p:spTree>
    <p:extLst>
      <p:ext uri="{BB962C8B-B14F-4D97-AF65-F5344CB8AC3E}">
        <p14:creationId xmlns:p14="http://schemas.microsoft.com/office/powerpoint/2010/main" val="1167492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70ED06-CB58-748C-614E-6ECBDDE3C2F5}"/>
              </a:ext>
            </a:extLst>
          </p:cNvPr>
          <p:cNvSpPr>
            <a:spLocks noGrp="1"/>
          </p:cNvSpPr>
          <p:nvPr>
            <p:ph type="title"/>
          </p:nvPr>
        </p:nvSpPr>
        <p:spPr/>
        <p:txBody>
          <a:bodyPr/>
          <a:lstStyle/>
          <a:p>
            <a:r>
              <a:rPr lang="en-US" dirty="0"/>
              <a:t>Corrective Measures</a:t>
            </a:r>
          </a:p>
        </p:txBody>
      </p:sp>
      <p:sp>
        <p:nvSpPr>
          <p:cNvPr id="5" name="Content Placeholder 4">
            <a:extLst>
              <a:ext uri="{FF2B5EF4-FFF2-40B4-BE49-F238E27FC236}">
                <a16:creationId xmlns:a16="http://schemas.microsoft.com/office/drawing/2014/main" id="{0FE4DD3A-E7A3-97A5-37EC-768292B37B48}"/>
              </a:ext>
            </a:extLst>
          </p:cNvPr>
          <p:cNvSpPr>
            <a:spLocks noGrp="1"/>
          </p:cNvSpPr>
          <p:nvPr>
            <p:ph idx="1"/>
          </p:nvPr>
        </p:nvSpPr>
        <p:spPr>
          <a:xfrm>
            <a:off x="680321" y="2336872"/>
            <a:ext cx="6204573" cy="4184951"/>
          </a:xfrm>
        </p:spPr>
        <p:txBody>
          <a:bodyPr/>
          <a:lstStyle/>
          <a:p>
            <a:r>
              <a:rPr lang="en-US" dirty="0"/>
              <a:t>Supervisors must denote what corrective measures are necessary to prevent recurrence and should indicate any corrective measures completed by the time of writing the IR. </a:t>
            </a:r>
          </a:p>
          <a:p>
            <a:r>
              <a:rPr lang="en-US" dirty="0"/>
              <a:t>They can also indicate if there is an employee assigned to the consumer</a:t>
            </a:r>
          </a:p>
          <a:p>
            <a:r>
              <a:rPr lang="en-US" dirty="0"/>
              <a:t>And can add any other comments that aren’t related to corrective measures</a:t>
            </a:r>
          </a:p>
        </p:txBody>
      </p:sp>
      <p:pic>
        <p:nvPicPr>
          <p:cNvPr id="7" name="Picture 6">
            <a:extLst>
              <a:ext uri="{FF2B5EF4-FFF2-40B4-BE49-F238E27FC236}">
                <a16:creationId xmlns:a16="http://schemas.microsoft.com/office/drawing/2014/main" id="{42CAA007-D18E-AE86-6A5F-651DCE812B72}"/>
              </a:ext>
            </a:extLst>
          </p:cNvPr>
          <p:cNvPicPr>
            <a:picLocks noChangeAspect="1"/>
          </p:cNvPicPr>
          <p:nvPr/>
        </p:nvPicPr>
        <p:blipFill>
          <a:blip r:embed="rId2"/>
          <a:stretch>
            <a:fillRect/>
          </a:stretch>
        </p:blipFill>
        <p:spPr>
          <a:xfrm>
            <a:off x="7126941" y="2097741"/>
            <a:ext cx="4847945" cy="4625228"/>
          </a:xfrm>
          <a:prstGeom prst="rect">
            <a:avLst/>
          </a:prstGeom>
        </p:spPr>
      </p:pic>
    </p:spTree>
    <p:extLst>
      <p:ext uri="{BB962C8B-B14F-4D97-AF65-F5344CB8AC3E}">
        <p14:creationId xmlns:p14="http://schemas.microsoft.com/office/powerpoint/2010/main" val="960528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7975" y="902027"/>
            <a:ext cx="8258176" cy="5078313"/>
          </a:xfrm>
          <a:prstGeom prst="rect">
            <a:avLst/>
          </a:prstGeom>
          <a:noFill/>
        </p:spPr>
        <p:txBody>
          <a:bodyPr wrap="square" lIns="91440" tIns="45720" rIns="91440" bIns="45720">
            <a:spAutoFit/>
          </a:bodyPr>
          <a:lstStyle/>
          <a:p>
            <a:pPr algn="ctr"/>
            <a:r>
              <a:rPr lang="en-US" sz="5400" b="1" dirty="0">
                <a:ln w="9525">
                  <a:solidFill>
                    <a:schemeClr val="bg1"/>
                  </a:solidFill>
                  <a:prstDash val="solid"/>
                </a:ln>
                <a:solidFill>
                  <a:schemeClr val="bg1"/>
                </a:solidFill>
                <a:effectLst>
                  <a:glow rad="139700">
                    <a:schemeClr val="accent2">
                      <a:satMod val="175000"/>
                      <a:alpha val="40000"/>
                    </a:schemeClr>
                  </a:glow>
                  <a:outerShdw blurRad="12700" dist="38100" dir="2700000" algn="tl" rotWithShape="0">
                    <a:schemeClr val="bg1">
                      <a:lumMod val="50000"/>
                    </a:schemeClr>
                  </a:outerShdw>
                </a:effectLst>
              </a:rPr>
              <a:t>Dance like no one is watching but </a:t>
            </a:r>
          </a:p>
          <a:p>
            <a:pPr algn="ctr"/>
            <a:r>
              <a:rPr lang="en-US" sz="5400" b="1" dirty="0">
                <a:ln w="9525">
                  <a:solidFill>
                    <a:schemeClr val="bg1"/>
                  </a:solidFill>
                  <a:prstDash val="solid"/>
                </a:ln>
                <a:solidFill>
                  <a:schemeClr val="bg1"/>
                </a:solidFill>
                <a:effectLst>
                  <a:glow rad="139700">
                    <a:schemeClr val="accent2">
                      <a:satMod val="175000"/>
                      <a:alpha val="40000"/>
                    </a:schemeClr>
                  </a:glow>
                  <a:outerShdw blurRad="12700" dist="38100" dir="2700000" algn="tl" rotWithShape="0">
                    <a:schemeClr val="bg1">
                      <a:lumMod val="50000"/>
                    </a:schemeClr>
                  </a:outerShdw>
                </a:effectLst>
              </a:rPr>
              <a:t>DOCUMENT </a:t>
            </a:r>
          </a:p>
          <a:p>
            <a:pPr algn="ctr"/>
            <a:r>
              <a:rPr lang="en-US" sz="5400" b="1" dirty="0">
                <a:ln w="9525">
                  <a:solidFill>
                    <a:schemeClr val="bg1"/>
                  </a:solidFill>
                  <a:prstDash val="solid"/>
                </a:ln>
                <a:solidFill>
                  <a:schemeClr val="bg1"/>
                </a:solidFill>
                <a:effectLst>
                  <a:glow rad="139700">
                    <a:schemeClr val="accent2">
                      <a:satMod val="175000"/>
                      <a:alpha val="40000"/>
                    </a:schemeClr>
                  </a:glow>
                  <a:outerShdw blurRad="12700" dist="38100" dir="2700000" algn="tl" rotWithShape="0">
                    <a:schemeClr val="bg1">
                      <a:lumMod val="50000"/>
                    </a:schemeClr>
                  </a:outerShdw>
                </a:effectLst>
              </a:rPr>
              <a:t>like it will be read</a:t>
            </a:r>
          </a:p>
          <a:p>
            <a:pPr algn="ctr"/>
            <a:r>
              <a:rPr lang="en-US" sz="5400" b="1" cap="none" spc="0" dirty="0">
                <a:ln w="9525">
                  <a:solidFill>
                    <a:schemeClr val="bg1"/>
                  </a:solidFill>
                  <a:prstDash val="solid"/>
                </a:ln>
                <a:solidFill>
                  <a:schemeClr val="bg1"/>
                </a:solidFill>
                <a:effectLst>
                  <a:glow rad="139700">
                    <a:schemeClr val="accent2">
                      <a:satMod val="175000"/>
                      <a:alpha val="40000"/>
                    </a:schemeClr>
                  </a:glow>
                  <a:outerShdw blurRad="12700" dist="38100" dir="2700000" algn="tl" rotWithShape="0">
                    <a:schemeClr val="bg1">
                      <a:lumMod val="50000"/>
                    </a:schemeClr>
                  </a:outerShdw>
                </a:effectLst>
              </a:rPr>
              <a:t>In court one day! </a:t>
            </a:r>
          </a:p>
          <a:p>
            <a:pPr algn="ctr"/>
            <a:r>
              <a:rPr lang="en-US" sz="5400" b="1" cap="none" spc="0" dirty="0">
                <a:ln w="9525">
                  <a:solidFill>
                    <a:schemeClr val="bg1"/>
                  </a:solidFill>
                  <a:prstDash val="solid"/>
                </a:ln>
                <a:solidFill>
                  <a:schemeClr val="bg1"/>
                </a:solidFill>
                <a:effectLst>
                  <a:glow rad="139700">
                    <a:schemeClr val="accent2">
                      <a:satMod val="175000"/>
                      <a:alpha val="40000"/>
                    </a:schemeClr>
                  </a:glow>
                  <a:outerShdw blurRad="12700" dist="38100" dir="2700000" algn="tl" rotWithShape="0">
                    <a:schemeClr val="bg1">
                      <a:lumMod val="50000"/>
                    </a:schemeClr>
                  </a:outerShdw>
                </a:effectLst>
              </a:rPr>
              <a:t>–Your Lawyer</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050" y="1762125"/>
            <a:ext cx="3117696" cy="4522154"/>
          </a:xfrm>
          <a:prstGeom prst="rect">
            <a:avLst/>
          </a:prstGeom>
        </p:spPr>
      </p:pic>
    </p:spTree>
    <p:extLst>
      <p:ext uri="{BB962C8B-B14F-4D97-AF65-F5344CB8AC3E}">
        <p14:creationId xmlns:p14="http://schemas.microsoft.com/office/powerpoint/2010/main" val="2752375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TextBox 2"/>
          <p:cNvSpPr txBox="1"/>
          <p:nvPr/>
        </p:nvSpPr>
        <p:spPr>
          <a:xfrm>
            <a:off x="500332" y="2424023"/>
            <a:ext cx="8681768" cy="3231654"/>
          </a:xfrm>
          <a:prstGeom prst="rect">
            <a:avLst/>
          </a:prstGeom>
          <a:noFill/>
        </p:spPr>
        <p:txBody>
          <a:bodyPr wrap="square" rtlCol="0">
            <a:spAutoFit/>
          </a:bodyPr>
          <a:lstStyle/>
          <a:p>
            <a:r>
              <a:rPr lang="en-US" sz="2400" b="1" dirty="0">
                <a:solidFill>
                  <a:schemeClr val="bg1"/>
                </a:solidFill>
              </a:rPr>
              <a:t>References:</a:t>
            </a:r>
            <a:endParaRPr lang="en-US" dirty="0"/>
          </a:p>
          <a:p>
            <a:pPr marL="285750" indent="-285750">
              <a:buFont typeface="Arial" panose="020B0604020202020204" pitchFamily="34" charset="0"/>
              <a:buChar char="•"/>
            </a:pPr>
            <a:r>
              <a:rPr lang="en-US" dirty="0"/>
              <a:t>ELMER Incident Reporting System</a:t>
            </a:r>
          </a:p>
          <a:p>
            <a:pPr marL="285750" indent="-285750">
              <a:buFont typeface="Arial" panose="020B0604020202020204" pitchFamily="34" charset="0"/>
              <a:buChar char="•"/>
            </a:pPr>
            <a:r>
              <a:rPr lang="en-US" dirty="0"/>
              <a:t>Incident Report Help Guide ELMER</a:t>
            </a:r>
          </a:p>
          <a:p>
            <a:pPr marL="285750" indent="-285750">
              <a:buFont typeface="Arial" panose="020B0604020202020204" pitchFamily="34" charset="0"/>
              <a:buChar char="•"/>
            </a:pPr>
            <a:r>
              <a:rPr lang="en-US" dirty="0"/>
              <a:t>MDHHS/ PIHP/ CMHSP Contract</a:t>
            </a:r>
          </a:p>
          <a:p>
            <a:pPr marL="285750" indent="-285750">
              <a:buFont typeface="Arial" panose="020B0604020202020204" pitchFamily="34" charset="0"/>
              <a:buChar char="•"/>
            </a:pPr>
            <a:r>
              <a:rPr lang="en-US" dirty="0"/>
              <a:t>QAPIP Practice Guideline</a:t>
            </a:r>
          </a:p>
          <a:p>
            <a:pPr marL="285750" indent="-285750">
              <a:buFont typeface="Arial" panose="020B0604020202020204" pitchFamily="34" charset="0"/>
              <a:buChar char="•"/>
            </a:pPr>
            <a:r>
              <a:rPr lang="en-US" dirty="0"/>
              <a:t>Critical Incident Reporting and Event Notification Requirements Practice Guide</a:t>
            </a:r>
          </a:p>
          <a:p>
            <a:pPr marL="285750" indent="-285750">
              <a:buFont typeface="Arial" panose="020B0604020202020204" pitchFamily="34" charset="0"/>
              <a:buChar char="•"/>
            </a:pPr>
            <a:r>
              <a:rPr lang="en-US" dirty="0"/>
              <a:t>LARA</a:t>
            </a:r>
          </a:p>
          <a:p>
            <a:pPr marL="285750" indent="-285750">
              <a:buFont typeface="Arial" panose="020B0604020202020204" pitchFamily="34" charset="0"/>
              <a:buChar char="•"/>
            </a:pPr>
            <a:r>
              <a:rPr lang="en-US" dirty="0"/>
              <a:t>Social Welfare Act</a:t>
            </a:r>
          </a:p>
          <a:p>
            <a:pPr marL="285750" indent="-285750">
              <a:buFont typeface="Arial" panose="020B0604020202020204" pitchFamily="34" charset="0"/>
              <a:buChar char="•"/>
            </a:pPr>
            <a:r>
              <a:rPr lang="en-US" dirty="0"/>
              <a:t>Mental Health Code section 330.1723</a:t>
            </a:r>
          </a:p>
          <a:p>
            <a:pPr marL="285750" indent="-285750">
              <a:buFont typeface="Arial" panose="020B0604020202020204" pitchFamily="34" charset="0"/>
              <a:buChar char="•"/>
            </a:pPr>
            <a:r>
              <a:rPr lang="en-US" dirty="0"/>
              <a:t>PIHP Policy</a:t>
            </a:r>
          </a:p>
          <a:p>
            <a:pPr marL="285750" indent="-285750">
              <a:buFont typeface="Arial" panose="020B0604020202020204" pitchFamily="34" charset="0"/>
              <a:buChar char="•"/>
            </a:pPr>
            <a:r>
              <a:rPr lang="en-US" dirty="0"/>
              <a:t>CMHSP Policy</a:t>
            </a:r>
          </a:p>
        </p:txBody>
      </p:sp>
      <p:sp>
        <p:nvSpPr>
          <p:cNvPr id="4" name="TextBox 3"/>
          <p:cNvSpPr txBox="1"/>
          <p:nvPr/>
        </p:nvSpPr>
        <p:spPr>
          <a:xfrm>
            <a:off x="8445260" y="4873925"/>
            <a:ext cx="3652955" cy="1200329"/>
          </a:xfrm>
          <a:prstGeom prst="rect">
            <a:avLst/>
          </a:prstGeom>
          <a:noFill/>
          <a:ln w="50800" cap="rnd" cmpd="sng">
            <a:solidFill>
              <a:schemeClr val="bg1"/>
            </a:solidFill>
          </a:ln>
        </p:spPr>
        <p:txBody>
          <a:bodyPr wrap="square" rtlCol="0">
            <a:spAutoFit/>
          </a:bodyPr>
          <a:lstStyle/>
          <a:p>
            <a:pPr algn="r"/>
            <a:r>
              <a:rPr lang="en-US" dirty="0">
                <a:solidFill>
                  <a:schemeClr val="bg1"/>
                </a:solidFill>
              </a:rPr>
              <a:t>Contact:</a:t>
            </a:r>
          </a:p>
          <a:p>
            <a:pPr algn="r"/>
            <a:r>
              <a:rPr lang="en-US" dirty="0">
                <a:solidFill>
                  <a:schemeClr val="bg1"/>
                </a:solidFill>
              </a:rPr>
              <a:t>CMH RRO</a:t>
            </a:r>
          </a:p>
          <a:p>
            <a:pPr algn="r"/>
            <a:r>
              <a:rPr lang="en-US" dirty="0">
                <a:solidFill>
                  <a:schemeClr val="bg1"/>
                </a:solidFill>
              </a:rPr>
              <a:t>CMH Quality Improvement</a:t>
            </a:r>
          </a:p>
          <a:p>
            <a:pPr algn="r"/>
            <a:r>
              <a:rPr lang="en-US" dirty="0">
                <a:solidFill>
                  <a:schemeClr val="bg1"/>
                </a:solidFill>
              </a:rPr>
              <a:t>NorthCare Network</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8344" y="2424023"/>
            <a:ext cx="1971675" cy="2305050"/>
          </a:xfrm>
          <a:prstGeom prst="rect">
            <a:avLst/>
          </a:prstGeom>
        </p:spPr>
      </p:pic>
      <p:sp>
        <p:nvSpPr>
          <p:cNvPr id="7" name="TextBox 6">
            <a:extLst>
              <a:ext uri="{FF2B5EF4-FFF2-40B4-BE49-F238E27FC236}">
                <a16:creationId xmlns:a16="http://schemas.microsoft.com/office/drawing/2014/main" id="{CF4C2B6D-51CA-0106-BFFE-93EAE4FBCF62}"/>
              </a:ext>
            </a:extLst>
          </p:cNvPr>
          <p:cNvSpPr txBox="1"/>
          <p:nvPr/>
        </p:nvSpPr>
        <p:spPr>
          <a:xfrm>
            <a:off x="7120506" y="6245534"/>
            <a:ext cx="4977709" cy="276999"/>
          </a:xfrm>
          <a:prstGeom prst="rect">
            <a:avLst/>
          </a:prstGeom>
          <a:noFill/>
        </p:spPr>
        <p:txBody>
          <a:bodyPr wrap="none" rtlCol="0">
            <a:spAutoFit/>
          </a:bodyPr>
          <a:lstStyle/>
          <a:p>
            <a:r>
              <a:rPr lang="en-US" sz="1200" dirty="0"/>
              <a:t>A huge thank you and credit to Stephenie Taskey for this presentation</a:t>
            </a:r>
          </a:p>
        </p:txBody>
      </p:sp>
      <p:sp>
        <p:nvSpPr>
          <p:cNvPr id="8" name="5-Point Star 3">
            <a:extLst>
              <a:ext uri="{FF2B5EF4-FFF2-40B4-BE49-F238E27FC236}">
                <a16:creationId xmlns:a16="http://schemas.microsoft.com/office/drawing/2014/main" id="{A9A07C35-3FA0-0B14-131B-EB92FE7AFD99}"/>
              </a:ext>
            </a:extLst>
          </p:cNvPr>
          <p:cNvSpPr/>
          <p:nvPr/>
        </p:nvSpPr>
        <p:spPr>
          <a:xfrm>
            <a:off x="6844461" y="6208527"/>
            <a:ext cx="276045" cy="301924"/>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6789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A31F5-EA53-C325-C595-1ECCCAC47B2C}"/>
              </a:ext>
            </a:extLst>
          </p:cNvPr>
          <p:cNvSpPr>
            <a:spLocks noGrp="1"/>
          </p:cNvSpPr>
          <p:nvPr>
            <p:ph type="title"/>
          </p:nvPr>
        </p:nvSpPr>
        <p:spPr/>
        <p:txBody>
          <a:bodyPr/>
          <a:lstStyle/>
          <a:p>
            <a:r>
              <a:rPr lang="en-US" dirty="0"/>
              <a:t>The Incident</a:t>
            </a:r>
          </a:p>
        </p:txBody>
      </p:sp>
      <p:sp>
        <p:nvSpPr>
          <p:cNvPr id="3" name="Content Placeholder 2">
            <a:extLst>
              <a:ext uri="{FF2B5EF4-FFF2-40B4-BE49-F238E27FC236}">
                <a16:creationId xmlns:a16="http://schemas.microsoft.com/office/drawing/2014/main" id="{221C7525-795C-34E1-7B34-38D325DA950E}"/>
              </a:ext>
            </a:extLst>
          </p:cNvPr>
          <p:cNvSpPr>
            <a:spLocks noGrp="1"/>
          </p:cNvSpPr>
          <p:nvPr>
            <p:ph idx="1"/>
          </p:nvPr>
        </p:nvSpPr>
        <p:spPr/>
        <p:txBody>
          <a:bodyPr/>
          <a:lstStyle/>
          <a:p>
            <a:r>
              <a:rPr lang="en-US" dirty="0"/>
              <a:t>Watch the video </a:t>
            </a:r>
            <a:r>
              <a:rPr lang="en-US" dirty="0">
                <a:hlinkClick r:id="rId2"/>
              </a:rPr>
              <a:t>Man Slips Twice On Wet Floor And Falls Down Stairs - video Dailymotion</a:t>
            </a:r>
            <a:endParaRPr lang="en-US" dirty="0"/>
          </a:p>
        </p:txBody>
      </p:sp>
    </p:spTree>
    <p:extLst>
      <p:ext uri="{BB962C8B-B14F-4D97-AF65-F5344CB8AC3E}">
        <p14:creationId xmlns:p14="http://schemas.microsoft.com/office/powerpoint/2010/main" val="1025778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05A9BAA-B344-45D2-838C-73856C4B15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0" name="Rectangle 9">
              <a:extLst>
                <a:ext uri="{FF2B5EF4-FFF2-40B4-BE49-F238E27FC236}">
                  <a16:creationId xmlns:a16="http://schemas.microsoft.com/office/drawing/2014/main" id="{390434AA-4632-440E-9AE7-411396A7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462FD1E-E713-4FD4-8746-671C946723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4" name="Picture 3" descr="Gadgets on a table">
            <a:extLst>
              <a:ext uri="{FF2B5EF4-FFF2-40B4-BE49-F238E27FC236}">
                <a16:creationId xmlns:a16="http://schemas.microsoft.com/office/drawing/2014/main" id="{C0EF9AC5-22A8-D746-E60A-716CB27114A7}"/>
              </a:ext>
            </a:extLst>
          </p:cNvPr>
          <p:cNvPicPr>
            <a:picLocks noChangeAspect="1"/>
          </p:cNvPicPr>
          <p:nvPr/>
        </p:nvPicPr>
        <p:blipFill rotWithShape="1">
          <a:blip r:embed="rId3"/>
          <a:srcRect l="26330" r="18867" b="1"/>
          <a:stretch/>
        </p:blipFill>
        <p:spPr>
          <a:xfrm>
            <a:off x="4636008" y="10"/>
            <a:ext cx="7552815" cy="6856310"/>
          </a:xfrm>
          <a:prstGeom prst="rect">
            <a:avLst/>
          </a:prstGeom>
          <a:ln>
            <a:noFill/>
          </a:ln>
          <a:effectLst/>
        </p:spPr>
      </p:pic>
      <p:sp>
        <p:nvSpPr>
          <p:cNvPr id="13" name="Rectangle 12">
            <a:extLst>
              <a:ext uri="{FF2B5EF4-FFF2-40B4-BE49-F238E27FC236}">
                <a16:creationId xmlns:a16="http://schemas.microsoft.com/office/drawing/2014/main" id="{78A4CDE5-C7BC-41E1-8A4A-79E024CC0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B6CED46-4D56-420B-5EFD-D32FE6EFA44D}"/>
              </a:ext>
            </a:extLst>
          </p:cNvPr>
          <p:cNvSpPr>
            <a:spLocks noGrp="1"/>
          </p:cNvSpPr>
          <p:nvPr>
            <p:ph type="title"/>
          </p:nvPr>
        </p:nvSpPr>
        <p:spPr>
          <a:xfrm>
            <a:off x="680322" y="753228"/>
            <a:ext cx="3679028" cy="1080938"/>
          </a:xfrm>
        </p:spPr>
        <p:txBody>
          <a:bodyPr>
            <a:normAutofit/>
          </a:bodyPr>
          <a:lstStyle/>
          <a:p>
            <a:r>
              <a:rPr lang="en-US" sz="3200"/>
              <a:t>Now Write an IR</a:t>
            </a:r>
          </a:p>
        </p:txBody>
      </p:sp>
      <p:pic>
        <p:nvPicPr>
          <p:cNvPr id="15" name="Picture 14">
            <a:extLst>
              <a:ext uri="{FF2B5EF4-FFF2-40B4-BE49-F238E27FC236}">
                <a16:creationId xmlns:a16="http://schemas.microsoft.com/office/drawing/2014/main" id="{025C7952-5703-489E-8DBD-F2EFAC8EEB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sp>
        <p:nvSpPr>
          <p:cNvPr id="3" name="Content Placeholder 2">
            <a:extLst>
              <a:ext uri="{FF2B5EF4-FFF2-40B4-BE49-F238E27FC236}">
                <a16:creationId xmlns:a16="http://schemas.microsoft.com/office/drawing/2014/main" id="{6E290BE7-99D4-7F29-1532-B3A77C39CCC9}"/>
              </a:ext>
            </a:extLst>
          </p:cNvPr>
          <p:cNvSpPr>
            <a:spLocks noGrp="1"/>
          </p:cNvSpPr>
          <p:nvPr>
            <p:ph idx="1"/>
          </p:nvPr>
        </p:nvSpPr>
        <p:spPr>
          <a:xfrm>
            <a:off x="680322" y="2336873"/>
            <a:ext cx="3581635" cy="3599316"/>
          </a:xfrm>
        </p:spPr>
        <p:txBody>
          <a:bodyPr>
            <a:normAutofit/>
          </a:bodyPr>
          <a:lstStyle/>
          <a:p>
            <a:r>
              <a:rPr lang="en-US" sz="1600"/>
              <a:t>Without replaying it, write an IR based on the clip you watched</a:t>
            </a:r>
          </a:p>
          <a:p>
            <a:r>
              <a:rPr lang="en-US" sz="1600"/>
              <a:t>What details did you remember? </a:t>
            </a:r>
          </a:p>
          <a:p>
            <a:endParaRPr lang="en-US" sz="1600"/>
          </a:p>
        </p:txBody>
      </p:sp>
      <p:sp>
        <p:nvSpPr>
          <p:cNvPr id="12" name="TextBox 11">
            <a:extLst>
              <a:ext uri="{FF2B5EF4-FFF2-40B4-BE49-F238E27FC236}">
                <a16:creationId xmlns:a16="http://schemas.microsoft.com/office/drawing/2014/main" id="{4FFEC76D-36ED-9EA7-DA35-AF32E8C9E888}"/>
              </a:ext>
            </a:extLst>
          </p:cNvPr>
          <p:cNvSpPr txBox="1"/>
          <p:nvPr/>
        </p:nvSpPr>
        <p:spPr>
          <a:xfrm>
            <a:off x="6420465" y="2517058"/>
            <a:ext cx="4237703" cy="2246769"/>
          </a:xfrm>
          <a:prstGeom prst="rect">
            <a:avLst/>
          </a:prstGeom>
          <a:noFill/>
        </p:spPr>
        <p:txBody>
          <a:bodyPr wrap="square" rtlCol="0">
            <a:spAutoFit/>
          </a:bodyPr>
          <a:lstStyle/>
          <a:p>
            <a:pPr lvl="0">
              <a:defRPr/>
            </a:pPr>
            <a:r>
              <a:rPr lang="en-US" sz="2000" dirty="0">
                <a:solidFill>
                  <a:schemeClr val="bg2">
                    <a:lumMod val="75000"/>
                  </a:schemeClr>
                </a:solidFill>
              </a:rPr>
              <a:t>Man, with hands full, stepped out onto his deck and took a couple of steps. He slipped a little but decided to proceed down the stairs, slipped further, and fell down the stairs on his behind. He did not appear injured. </a:t>
            </a:r>
          </a:p>
        </p:txBody>
      </p:sp>
    </p:spTree>
    <p:extLst>
      <p:ext uri="{BB962C8B-B14F-4D97-AF65-F5344CB8AC3E}">
        <p14:creationId xmlns:p14="http://schemas.microsoft.com/office/powerpoint/2010/main" val="322671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solidFill>
                  <a:srgbClr val="313131"/>
                </a:solidFill>
                <a:latin typeface="Nunito"/>
              </a:rPr>
              <a:t> Novice nurses and nursing students don’t like to hear it, but their notes and charts and clinical chicken scratch could very well one day be used as evidence in court, and my advice to new nurses is to always document as if a judge, jury or prosecuting lawyer is looking over your shoulder.</a:t>
            </a:r>
            <a:br>
              <a:rPr lang="en-US" sz="2000" dirty="0"/>
            </a:br>
            <a:r>
              <a:rPr lang="en-US" sz="2000" b="1" dirty="0">
                <a:solidFill>
                  <a:srgbClr val="313131"/>
                </a:solidFill>
                <a:latin typeface="Nunito"/>
              </a:rPr>
              <a:t>Rather than encouraging legal paranoia, this attitude simply serves to remind the nurse of his or her legal responsibility to be clear, concise, clinical, truthful and complete when documenting patient care.</a:t>
            </a:r>
            <a:endParaRPr lang="en-US" sz="2000" dirty="0"/>
          </a:p>
        </p:txBody>
      </p:sp>
      <p:sp>
        <p:nvSpPr>
          <p:cNvPr id="3" name="Text Placeholder 2"/>
          <p:cNvSpPr>
            <a:spLocks noGrp="1"/>
          </p:cNvSpPr>
          <p:nvPr>
            <p:ph type="body" sz="half" idx="13"/>
          </p:nvPr>
        </p:nvSpPr>
        <p:spPr/>
        <p:txBody>
          <a:bodyPr/>
          <a:lstStyle/>
          <a:p>
            <a:r>
              <a:rPr lang="en-US" b="1" dirty="0">
                <a:solidFill>
                  <a:srgbClr val="313131"/>
                </a:solidFill>
                <a:latin typeface="Nunito"/>
              </a:rPr>
              <a:t>Keith Carlson, RN</a:t>
            </a:r>
            <a:br>
              <a:rPr lang="en-US" dirty="0"/>
            </a:br>
            <a:r>
              <a:rPr lang="en-US" b="1" dirty="0">
                <a:solidFill>
                  <a:srgbClr val="313131"/>
                </a:solidFill>
                <a:latin typeface="Nunito"/>
              </a:rPr>
              <a:t>Expert Career Coach, Seasoned Nurse and </a:t>
            </a:r>
            <a:r>
              <a:rPr lang="en-US" b="1" dirty="0" err="1">
                <a:solidFill>
                  <a:srgbClr val="313131"/>
                </a:solidFill>
                <a:latin typeface="Nunito"/>
              </a:rPr>
              <a:t>PodCast</a:t>
            </a:r>
            <a:r>
              <a:rPr lang="en-US" b="1" dirty="0">
                <a:solidFill>
                  <a:srgbClr val="313131"/>
                </a:solidFill>
                <a:latin typeface="Nunito"/>
              </a:rPr>
              <a:t> Host</a:t>
            </a:r>
            <a:endParaRPr lang="en-US" dirty="0"/>
          </a:p>
        </p:txBody>
      </p:sp>
      <p:sp>
        <p:nvSpPr>
          <p:cNvPr id="4" name="Text Placeholder 3"/>
          <p:cNvSpPr>
            <a:spLocks noGrp="1"/>
          </p:cNvSpPr>
          <p:nvPr>
            <p:ph type="body" sz="half" idx="2"/>
          </p:nvPr>
        </p:nvSpPr>
        <p:spPr/>
        <p:txBody>
          <a:bodyPr>
            <a:normAutofit/>
          </a:bodyPr>
          <a:lstStyle/>
          <a:p>
            <a:pPr algn="ctr"/>
            <a:r>
              <a:rPr lang="en-US" sz="4800" dirty="0"/>
              <a:t>The Importance of Documentation</a:t>
            </a:r>
          </a:p>
        </p:txBody>
      </p:sp>
    </p:spTree>
    <p:extLst>
      <p:ext uri="{BB962C8B-B14F-4D97-AF65-F5344CB8AC3E}">
        <p14:creationId xmlns:p14="http://schemas.microsoft.com/office/powerpoint/2010/main" val="2682570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of Event Classification</a:t>
            </a:r>
          </a:p>
        </p:txBody>
      </p:sp>
      <p:sp>
        <p:nvSpPr>
          <p:cNvPr id="3" name="Text Placeholder 2"/>
          <p:cNvSpPr>
            <a:spLocks noGrp="1"/>
          </p:cNvSpPr>
          <p:nvPr>
            <p:ph type="body" idx="1"/>
          </p:nvPr>
        </p:nvSpPr>
        <p:spPr>
          <a:xfrm>
            <a:off x="544181" y="2341682"/>
            <a:ext cx="3070034" cy="576262"/>
          </a:xfrm>
        </p:spPr>
        <p:txBody>
          <a:bodyPr/>
          <a:lstStyle/>
          <a:p>
            <a:r>
              <a:rPr lang="en-US" dirty="0"/>
              <a:t>Risk Events</a:t>
            </a:r>
          </a:p>
        </p:txBody>
      </p:sp>
      <p:sp>
        <p:nvSpPr>
          <p:cNvPr id="4" name="Text Placeholder 3"/>
          <p:cNvSpPr>
            <a:spLocks noGrp="1"/>
          </p:cNvSpPr>
          <p:nvPr>
            <p:ph type="body" sz="half" idx="15"/>
          </p:nvPr>
        </p:nvSpPr>
        <p:spPr>
          <a:xfrm>
            <a:off x="544182" y="2920876"/>
            <a:ext cx="4020198" cy="3766316"/>
          </a:xfrm>
        </p:spPr>
        <p:txBody>
          <a:bodyPr>
            <a:noAutofit/>
          </a:bodyPr>
          <a:lstStyle/>
          <a:p>
            <a:r>
              <a:rPr lang="en-US" sz="1200" dirty="0"/>
              <a:t>These are defined in the MDHHS QAPIP as additional incidents that put individuals (in the same population categories as the critical incidents) at risk of harm. This analysis should be used to determine what action needs to be taken to remediate the problem or situation and to prevent the occurrence of additional events and incidents. MDHHS will request documentation of this process when performing site visits. </a:t>
            </a:r>
          </a:p>
          <a:p>
            <a:r>
              <a:rPr lang="en-US" sz="1200" b="1" u="sng" dirty="0"/>
              <a:t>These events minimally include: </a:t>
            </a:r>
          </a:p>
          <a:p>
            <a:r>
              <a:rPr lang="en-US" sz="1200" dirty="0"/>
              <a:t>• Actions taken by individuals who receive services that cause harm to themselves </a:t>
            </a:r>
          </a:p>
          <a:p>
            <a:r>
              <a:rPr lang="en-US" sz="1200" dirty="0"/>
              <a:t>• Actions taken by individuals who receive services that cause harm to others </a:t>
            </a:r>
          </a:p>
          <a:p>
            <a:r>
              <a:rPr lang="en-US" sz="1200" dirty="0"/>
              <a:t>• Two or more unscheduled admissions to a medical hospital (not due to a planned surgery or the natural course of a chronic illness, such as when an individual has a terminal illness) within a 12-month period. </a:t>
            </a:r>
          </a:p>
        </p:txBody>
      </p:sp>
      <p:sp>
        <p:nvSpPr>
          <p:cNvPr id="5" name="Text Placeholder 4"/>
          <p:cNvSpPr>
            <a:spLocks noGrp="1"/>
          </p:cNvSpPr>
          <p:nvPr>
            <p:ph type="body" sz="quarter" idx="3"/>
          </p:nvPr>
        </p:nvSpPr>
        <p:spPr>
          <a:xfrm>
            <a:off x="4983160" y="2341682"/>
            <a:ext cx="3063240" cy="576262"/>
          </a:xfrm>
        </p:spPr>
        <p:txBody>
          <a:bodyPr/>
          <a:lstStyle/>
          <a:p>
            <a:r>
              <a:rPr lang="en-US" dirty="0"/>
              <a:t>Critical Incidents</a:t>
            </a:r>
          </a:p>
        </p:txBody>
      </p:sp>
      <p:sp>
        <p:nvSpPr>
          <p:cNvPr id="6" name="Text Placeholder 5"/>
          <p:cNvSpPr>
            <a:spLocks noGrp="1"/>
          </p:cNvSpPr>
          <p:nvPr>
            <p:ph type="body" sz="half" idx="16"/>
          </p:nvPr>
        </p:nvSpPr>
        <p:spPr>
          <a:xfrm>
            <a:off x="4983159" y="2920876"/>
            <a:ext cx="3063240" cy="3766316"/>
          </a:xfrm>
        </p:spPr>
        <p:txBody>
          <a:bodyPr>
            <a:normAutofit/>
          </a:bodyPr>
          <a:lstStyle/>
          <a:p>
            <a:r>
              <a:rPr lang="en-US" dirty="0"/>
              <a:t>The MDHHS Event Reporting System require the submission of submitting specific information about five specified critical events on a timely and regular basis from the contract Providers to the CMHSP to the PIHP to MDHHS. </a:t>
            </a:r>
          </a:p>
          <a:p>
            <a:r>
              <a:rPr lang="en-US" dirty="0"/>
              <a:t>Incident Reports regarding individuals receiving CMHSP services are to be entered into the regional electronic Incident Report Module.</a:t>
            </a:r>
          </a:p>
          <a:p>
            <a:r>
              <a:rPr lang="en-US" dirty="0"/>
              <a:t>All other providers are required to report incidents as outlined in their contract.</a:t>
            </a:r>
          </a:p>
          <a:p>
            <a:endParaRPr lang="en-US" dirty="0"/>
          </a:p>
        </p:txBody>
      </p:sp>
      <p:sp>
        <p:nvSpPr>
          <p:cNvPr id="7" name="Text Placeholder 6"/>
          <p:cNvSpPr>
            <a:spLocks noGrp="1"/>
          </p:cNvSpPr>
          <p:nvPr>
            <p:ph type="body" sz="quarter" idx="13"/>
          </p:nvPr>
        </p:nvSpPr>
        <p:spPr>
          <a:xfrm>
            <a:off x="8465179" y="2341682"/>
            <a:ext cx="3070025" cy="576262"/>
          </a:xfrm>
        </p:spPr>
        <p:txBody>
          <a:bodyPr/>
          <a:lstStyle/>
          <a:p>
            <a:r>
              <a:rPr lang="en-US" dirty="0"/>
              <a:t>Sentinel Events</a:t>
            </a:r>
          </a:p>
        </p:txBody>
      </p:sp>
      <p:sp>
        <p:nvSpPr>
          <p:cNvPr id="8" name="Text Placeholder 7"/>
          <p:cNvSpPr>
            <a:spLocks noGrp="1"/>
          </p:cNvSpPr>
          <p:nvPr>
            <p:ph type="body" sz="half" idx="17"/>
          </p:nvPr>
        </p:nvSpPr>
        <p:spPr>
          <a:xfrm>
            <a:off x="8465179" y="2900359"/>
            <a:ext cx="3070025" cy="3766316"/>
          </a:xfrm>
        </p:spPr>
        <p:txBody>
          <a:bodyPr>
            <a:normAutofit/>
          </a:bodyPr>
          <a:lstStyle/>
          <a:p>
            <a:r>
              <a:rPr lang="en-US" dirty="0"/>
              <a:t>An “unexpected occurrence” involving death (not due to the natural course of a health condition) or serious physical or psychological injury or risk thereof. </a:t>
            </a:r>
          </a:p>
          <a:p>
            <a:r>
              <a:rPr lang="en-US" dirty="0"/>
              <a:t>Serious injury specifically includes permanent loss of limb or function. The phrase “or risk thereof” includes any process variation for which recurrence would carry a significant chance of a serious adverse outcome. </a:t>
            </a:r>
          </a:p>
          <a:p>
            <a:r>
              <a:rPr lang="en-US" dirty="0"/>
              <a:t>Any injury or death that occurs from the use of any behavior intervention is considered a sentinel event.</a:t>
            </a:r>
          </a:p>
        </p:txBody>
      </p:sp>
    </p:spTree>
    <p:extLst>
      <p:ext uri="{BB962C8B-B14F-4D97-AF65-F5344CB8AC3E}">
        <p14:creationId xmlns:p14="http://schemas.microsoft.com/office/powerpoint/2010/main" val="180002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Events that Require an Incident Report</a:t>
            </a:r>
          </a:p>
        </p:txBody>
      </p:sp>
      <p:sp>
        <p:nvSpPr>
          <p:cNvPr id="3" name="Text Placeholder 2"/>
          <p:cNvSpPr>
            <a:spLocks noGrp="1"/>
          </p:cNvSpPr>
          <p:nvPr>
            <p:ph type="body" idx="1"/>
          </p:nvPr>
        </p:nvSpPr>
        <p:spPr>
          <a:xfrm>
            <a:off x="212541" y="2336873"/>
            <a:ext cx="3070034" cy="576262"/>
          </a:xfrm>
        </p:spPr>
        <p:txBody>
          <a:bodyPr/>
          <a:lstStyle/>
          <a:p>
            <a:r>
              <a:rPr lang="en-US" dirty="0"/>
              <a:t>Unusual Incidents	</a:t>
            </a:r>
          </a:p>
        </p:txBody>
      </p:sp>
      <p:sp>
        <p:nvSpPr>
          <p:cNvPr id="4" name="Text Placeholder 3"/>
          <p:cNvSpPr>
            <a:spLocks noGrp="1"/>
          </p:cNvSpPr>
          <p:nvPr>
            <p:ph type="body" sz="half" idx="15"/>
          </p:nvPr>
        </p:nvSpPr>
        <p:spPr>
          <a:xfrm>
            <a:off x="212541" y="2942661"/>
            <a:ext cx="2692658" cy="3827359"/>
          </a:xfrm>
        </p:spPr>
        <p:txBody>
          <a:bodyPr>
            <a:normAutofit/>
          </a:bodyPr>
          <a:lstStyle/>
          <a:p>
            <a:pPr marL="285750" lvl="0" indent="-285750">
              <a:buSzPct val="150000"/>
              <a:buFont typeface="Arial" panose="020B0604020202020204" pitchFamily="34" charset="0"/>
              <a:buChar char="•"/>
            </a:pPr>
            <a:r>
              <a:rPr lang="en-US" dirty="0"/>
              <a:t>Death of a recipient</a:t>
            </a:r>
          </a:p>
          <a:p>
            <a:pPr marL="285750" lvl="0" indent="-285750">
              <a:buSzPct val="150000"/>
              <a:buFont typeface="Arial" panose="020B0604020202020204" pitchFamily="34" charset="0"/>
              <a:buChar char="•"/>
            </a:pPr>
            <a:r>
              <a:rPr lang="en-US" dirty="0"/>
              <a:t>Serious illness requiring admission to hospital</a:t>
            </a:r>
          </a:p>
          <a:p>
            <a:pPr marL="285750" lvl="0" indent="-285750">
              <a:buSzPct val="150000"/>
              <a:buFont typeface="Arial" panose="020B0604020202020204" pitchFamily="34" charset="0"/>
              <a:buChar char="•"/>
            </a:pPr>
            <a:r>
              <a:rPr lang="en-US" dirty="0"/>
              <a:t>Alleged case of abuse or neglect</a:t>
            </a:r>
          </a:p>
          <a:p>
            <a:pPr marL="285750" lvl="0" indent="-285750">
              <a:buSzPct val="150000"/>
              <a:buFont typeface="Arial" panose="020B0604020202020204" pitchFamily="34" charset="0"/>
              <a:buChar char="•"/>
            </a:pPr>
            <a:r>
              <a:rPr lang="en-US" dirty="0"/>
              <a:t>Accident resulting in injury to the recipient requiring emergency room visit or admission to hospital</a:t>
            </a:r>
          </a:p>
          <a:p>
            <a:pPr marL="285750" lvl="0" indent="-285750">
              <a:buSzPct val="150000"/>
              <a:buFont typeface="Arial" panose="020B0604020202020204" pitchFamily="34" charset="0"/>
              <a:buChar char="•"/>
            </a:pPr>
            <a:r>
              <a:rPr lang="en-US" dirty="0"/>
              <a:t>Serious challenging behavior</a:t>
            </a:r>
          </a:p>
          <a:p>
            <a:pPr marL="285750" lvl="0" indent="-285750">
              <a:buSzPct val="150000"/>
              <a:buFont typeface="Arial" panose="020B0604020202020204" pitchFamily="34" charset="0"/>
              <a:buChar char="•"/>
            </a:pPr>
            <a:r>
              <a:rPr lang="en-US" dirty="0"/>
              <a:t>Arrest and/or conviction</a:t>
            </a:r>
          </a:p>
          <a:p>
            <a:pPr marL="285750" lvl="0" indent="-285750">
              <a:buSzPct val="150000"/>
              <a:buFont typeface="Arial" panose="020B0604020202020204" pitchFamily="34" charset="0"/>
              <a:buChar char="•"/>
            </a:pPr>
            <a:r>
              <a:rPr lang="en-US" dirty="0"/>
              <a:t>Medication error resulting in death, serious injury or risk thereof</a:t>
            </a:r>
          </a:p>
          <a:p>
            <a:endParaRPr lang="en-US" dirty="0"/>
          </a:p>
        </p:txBody>
      </p:sp>
      <p:sp>
        <p:nvSpPr>
          <p:cNvPr id="5" name="Text Placeholder 4"/>
          <p:cNvSpPr>
            <a:spLocks noGrp="1"/>
          </p:cNvSpPr>
          <p:nvPr>
            <p:ph type="body" sz="quarter" idx="3"/>
          </p:nvPr>
        </p:nvSpPr>
        <p:spPr>
          <a:xfrm>
            <a:off x="5954547" y="2373367"/>
            <a:ext cx="3063240" cy="576262"/>
          </a:xfrm>
        </p:spPr>
        <p:txBody>
          <a:bodyPr/>
          <a:lstStyle/>
          <a:p>
            <a:r>
              <a:rPr lang="en-US" dirty="0"/>
              <a:t>Critical Incidents</a:t>
            </a:r>
          </a:p>
        </p:txBody>
      </p:sp>
      <p:sp>
        <p:nvSpPr>
          <p:cNvPr id="6" name="Text Placeholder 5"/>
          <p:cNvSpPr>
            <a:spLocks noGrp="1"/>
          </p:cNvSpPr>
          <p:nvPr>
            <p:ph type="body" sz="half" idx="16"/>
          </p:nvPr>
        </p:nvSpPr>
        <p:spPr>
          <a:xfrm>
            <a:off x="6034486" y="2942661"/>
            <a:ext cx="2692658" cy="2913513"/>
          </a:xfrm>
        </p:spPr>
        <p:txBody>
          <a:bodyPr/>
          <a:lstStyle/>
          <a:p>
            <a:pPr marL="285750" lvl="0" indent="-285750">
              <a:buSzPct val="150000"/>
              <a:buFont typeface="Arial" panose="020B0604020202020204" pitchFamily="34" charset="0"/>
              <a:buChar char="•"/>
            </a:pPr>
            <a:r>
              <a:rPr lang="en-US" dirty="0"/>
              <a:t>Suicide</a:t>
            </a:r>
          </a:p>
          <a:p>
            <a:pPr marL="285750" lvl="0" indent="-285750">
              <a:buSzPct val="150000"/>
              <a:buFont typeface="Arial" panose="020B0604020202020204" pitchFamily="34" charset="0"/>
              <a:buChar char="•"/>
            </a:pPr>
            <a:r>
              <a:rPr lang="en-US" dirty="0"/>
              <a:t>Non-suicide death</a:t>
            </a:r>
          </a:p>
          <a:p>
            <a:pPr marL="285750" lvl="0" indent="-285750">
              <a:buSzPct val="150000"/>
              <a:buFont typeface="Arial" panose="020B0604020202020204" pitchFamily="34" charset="0"/>
              <a:buChar char="•"/>
            </a:pPr>
            <a:r>
              <a:rPr lang="en-US" dirty="0"/>
              <a:t>Emergency medical treatment or medication error (seen in E.R.)</a:t>
            </a:r>
          </a:p>
          <a:p>
            <a:pPr marL="285750" lvl="0" indent="-285750">
              <a:buSzPct val="150000"/>
              <a:buFont typeface="Arial" panose="020B0604020202020204" pitchFamily="34" charset="0"/>
              <a:buChar char="•"/>
            </a:pPr>
            <a:r>
              <a:rPr lang="en-US" dirty="0"/>
              <a:t>Hospitalization due to injury or medication error</a:t>
            </a:r>
          </a:p>
          <a:p>
            <a:pPr marL="285750" lvl="0" indent="-285750">
              <a:buSzPct val="150000"/>
              <a:buFont typeface="Arial" panose="020B0604020202020204" pitchFamily="34" charset="0"/>
              <a:buChar char="•"/>
            </a:pPr>
            <a:r>
              <a:rPr lang="en-US" dirty="0"/>
              <a:t>Arrest</a:t>
            </a:r>
          </a:p>
          <a:p>
            <a:endParaRPr lang="en-US" dirty="0"/>
          </a:p>
        </p:txBody>
      </p:sp>
      <p:sp>
        <p:nvSpPr>
          <p:cNvPr id="7" name="Text Placeholder 6"/>
          <p:cNvSpPr>
            <a:spLocks noGrp="1"/>
          </p:cNvSpPr>
          <p:nvPr>
            <p:ph type="body" sz="quarter" idx="13"/>
          </p:nvPr>
        </p:nvSpPr>
        <p:spPr>
          <a:xfrm>
            <a:off x="9017787" y="2394029"/>
            <a:ext cx="3070025" cy="576262"/>
          </a:xfrm>
        </p:spPr>
        <p:txBody>
          <a:bodyPr/>
          <a:lstStyle/>
          <a:p>
            <a:r>
              <a:rPr lang="en-US" dirty="0"/>
              <a:t>Sentinel Events</a:t>
            </a:r>
          </a:p>
        </p:txBody>
      </p:sp>
      <p:sp>
        <p:nvSpPr>
          <p:cNvPr id="8" name="Text Placeholder 7"/>
          <p:cNvSpPr>
            <a:spLocks noGrp="1"/>
          </p:cNvSpPr>
          <p:nvPr>
            <p:ph type="body" sz="half" idx="17"/>
          </p:nvPr>
        </p:nvSpPr>
        <p:spPr>
          <a:xfrm>
            <a:off x="9017787" y="2986122"/>
            <a:ext cx="3070025" cy="3740436"/>
          </a:xfrm>
        </p:spPr>
        <p:txBody>
          <a:bodyPr>
            <a:normAutofit fontScale="92500" lnSpcReduction="20000"/>
          </a:bodyPr>
          <a:lstStyle/>
          <a:p>
            <a:pPr marL="285750" lvl="0" indent="-285750">
              <a:buSzPct val="150000"/>
              <a:buFont typeface="Arial" panose="020B0604020202020204" pitchFamily="34" charset="0"/>
              <a:buChar char="•"/>
            </a:pPr>
            <a:r>
              <a:rPr lang="en-US" dirty="0"/>
              <a:t>Death</a:t>
            </a:r>
          </a:p>
          <a:p>
            <a:pPr marL="285750" lvl="0" indent="-285750">
              <a:buSzPct val="150000"/>
              <a:buFont typeface="Arial" panose="020B0604020202020204" pitchFamily="34" charset="0"/>
              <a:buChar char="•"/>
            </a:pPr>
            <a:r>
              <a:rPr lang="en-US" dirty="0"/>
              <a:t>Injuries requiring E.R. visit and /or admission to hospital (resulting from abuse or accident)</a:t>
            </a:r>
          </a:p>
          <a:p>
            <a:pPr marL="285750" lvl="0" indent="-285750">
              <a:buSzPct val="150000"/>
              <a:buFont typeface="Arial" panose="020B0604020202020204" pitchFamily="34" charset="0"/>
              <a:buChar char="•"/>
            </a:pPr>
            <a:r>
              <a:rPr lang="en-US" dirty="0"/>
              <a:t>Physical illness requiring admission to hospital (not a planned surgery or chronic condition)</a:t>
            </a:r>
          </a:p>
          <a:p>
            <a:pPr marL="285750" lvl="0" indent="-285750">
              <a:buSzPct val="150000"/>
              <a:buFont typeface="Arial" panose="020B0604020202020204" pitchFamily="34" charset="0"/>
              <a:buChar char="•"/>
            </a:pPr>
            <a:r>
              <a:rPr lang="en-US" dirty="0"/>
              <a:t>Arrest</a:t>
            </a:r>
          </a:p>
          <a:p>
            <a:pPr marL="285750" lvl="0" indent="-285750">
              <a:buSzPct val="150000"/>
              <a:buFont typeface="Arial" panose="020B0604020202020204" pitchFamily="34" charset="0"/>
              <a:buChar char="•"/>
            </a:pPr>
            <a:r>
              <a:rPr lang="en-US" dirty="0"/>
              <a:t>Conviction</a:t>
            </a:r>
          </a:p>
          <a:p>
            <a:pPr marL="285750" lvl="0" indent="-285750">
              <a:buSzPct val="150000"/>
              <a:buFont typeface="Arial" panose="020B0604020202020204" pitchFamily="34" charset="0"/>
              <a:buChar char="•"/>
            </a:pPr>
            <a:r>
              <a:rPr lang="en-US" dirty="0"/>
              <a:t>Serious challenging behavior (property damage of $100.00 or more, attempts at self-inflicted harm or harm to others, unauthorized LOA)</a:t>
            </a:r>
          </a:p>
          <a:p>
            <a:pPr marL="285750" lvl="0" indent="-285750">
              <a:buSzPct val="150000"/>
              <a:buFont typeface="Arial" panose="020B0604020202020204" pitchFamily="34" charset="0"/>
              <a:buChar char="•"/>
            </a:pPr>
            <a:r>
              <a:rPr lang="en-US" dirty="0"/>
              <a:t>Medication errors (including fault of staff, pharmacy, recipient and/or guardian)</a:t>
            </a:r>
          </a:p>
          <a:p>
            <a:pPr marL="285750" lvl="0" indent="-285750">
              <a:buSzPct val="150000"/>
              <a:buFont typeface="Arial" panose="020B0604020202020204" pitchFamily="34" charset="0"/>
              <a:buChar char="•"/>
            </a:pPr>
            <a:r>
              <a:rPr lang="en-US" dirty="0"/>
              <a:t>Abuse or neglect</a:t>
            </a:r>
          </a:p>
          <a:p>
            <a:endParaRPr lang="en-US" dirty="0"/>
          </a:p>
        </p:txBody>
      </p:sp>
      <p:sp>
        <p:nvSpPr>
          <p:cNvPr id="9" name="Text Placeholder 4">
            <a:extLst>
              <a:ext uri="{FF2B5EF4-FFF2-40B4-BE49-F238E27FC236}">
                <a16:creationId xmlns:a16="http://schemas.microsoft.com/office/drawing/2014/main" id="{999E89A7-C9C3-109B-AC2D-395EE3BF96F6}"/>
              </a:ext>
            </a:extLst>
          </p:cNvPr>
          <p:cNvSpPr txBox="1">
            <a:spLocks/>
          </p:cNvSpPr>
          <p:nvPr/>
        </p:nvSpPr>
        <p:spPr>
          <a:xfrm>
            <a:off x="3326461" y="2336873"/>
            <a:ext cx="2388539" cy="57626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Risk Events</a:t>
            </a:r>
          </a:p>
        </p:txBody>
      </p:sp>
      <p:sp>
        <p:nvSpPr>
          <p:cNvPr id="10" name="Text Placeholder 5">
            <a:extLst>
              <a:ext uri="{FF2B5EF4-FFF2-40B4-BE49-F238E27FC236}">
                <a16:creationId xmlns:a16="http://schemas.microsoft.com/office/drawing/2014/main" id="{54D868BD-B35D-3A3D-32F0-03CB3F08E040}"/>
              </a:ext>
            </a:extLst>
          </p:cNvPr>
          <p:cNvSpPr txBox="1">
            <a:spLocks/>
          </p:cNvSpPr>
          <p:nvPr/>
        </p:nvSpPr>
        <p:spPr>
          <a:xfrm>
            <a:off x="3261889" y="2932572"/>
            <a:ext cx="2692658" cy="2913513"/>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pPr marL="285750" indent="-285750">
              <a:buSzPct val="150000"/>
              <a:buFont typeface="Arial" panose="020B0604020202020204" pitchFamily="34" charset="0"/>
              <a:buChar char="•"/>
            </a:pPr>
            <a:r>
              <a:rPr lang="en-US" dirty="0"/>
              <a:t>Self-harm</a:t>
            </a:r>
          </a:p>
          <a:p>
            <a:pPr marL="285750" indent="-285750">
              <a:buSzPct val="150000"/>
              <a:buFont typeface="Arial" panose="020B0604020202020204" pitchFamily="34" charset="0"/>
              <a:buChar char="•"/>
            </a:pPr>
            <a:r>
              <a:rPr lang="en-US" dirty="0"/>
              <a:t>Harm to others</a:t>
            </a:r>
          </a:p>
          <a:p>
            <a:pPr marL="285750" indent="-285750">
              <a:buSzPct val="150000"/>
              <a:buFont typeface="Arial" panose="020B0604020202020204" pitchFamily="34" charset="0"/>
              <a:buChar char="•"/>
            </a:pPr>
            <a:r>
              <a:rPr lang="en-US" dirty="0"/>
              <a:t>Two+ unscheduled medical admissions not due to a chronic illness in 12-month period</a:t>
            </a:r>
          </a:p>
          <a:p>
            <a:endParaRPr lang="en-US" dirty="0"/>
          </a:p>
        </p:txBody>
      </p:sp>
    </p:spTree>
    <p:extLst>
      <p:ext uri="{BB962C8B-B14F-4D97-AF65-F5344CB8AC3E}">
        <p14:creationId xmlns:p14="http://schemas.microsoft.com/office/powerpoint/2010/main" val="418865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xEl>
                                              <p:pRg st="1" end="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
                                            <p:txEl>
                                              <p:pRg st="0" end="0"/>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8">
                                            <p:txEl>
                                              <p:pRg st="1" end="1"/>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8">
                                            <p:txEl>
                                              <p:pRg st="2" end="2"/>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8">
                                            <p:txEl>
                                              <p:pRg st="3" end="3"/>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8">
                                            <p:txEl>
                                              <p:pRg st="4" end="4"/>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8">
                                            <p:txEl>
                                              <p:pRg st="5" end="5"/>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8">
                                            <p:txEl>
                                              <p:pRg st="6" end="6"/>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Events that May Require an Incident Report </a:t>
            </a:r>
          </a:p>
        </p:txBody>
      </p:sp>
      <p:sp>
        <p:nvSpPr>
          <p:cNvPr id="3" name="Text Placeholder 2"/>
          <p:cNvSpPr>
            <a:spLocks noGrp="1"/>
          </p:cNvSpPr>
          <p:nvPr>
            <p:ph type="body" idx="1"/>
          </p:nvPr>
        </p:nvSpPr>
        <p:spPr/>
        <p:txBody>
          <a:bodyPr/>
          <a:lstStyle/>
          <a:p>
            <a:r>
              <a:rPr lang="en-US" dirty="0"/>
              <a:t>General Incidents	</a:t>
            </a:r>
          </a:p>
        </p:txBody>
      </p:sp>
      <p:sp>
        <p:nvSpPr>
          <p:cNvPr id="4" name="Text Placeholder 3"/>
          <p:cNvSpPr>
            <a:spLocks noGrp="1"/>
          </p:cNvSpPr>
          <p:nvPr>
            <p:ph type="body" sz="half" idx="15"/>
          </p:nvPr>
        </p:nvSpPr>
        <p:spPr/>
        <p:txBody>
          <a:bodyPr>
            <a:normAutofit fontScale="92500" lnSpcReduction="10000"/>
          </a:bodyPr>
          <a:lstStyle/>
          <a:p>
            <a:pPr marL="285750" lvl="0" indent="-285750">
              <a:buSzPct val="150000"/>
              <a:buFont typeface="Arial" panose="020B0604020202020204" pitchFamily="34" charset="0"/>
              <a:buChar char="•"/>
            </a:pPr>
            <a:r>
              <a:rPr lang="en-US" dirty="0">
                <a:solidFill>
                  <a:prstClr val="white"/>
                </a:solidFill>
              </a:rPr>
              <a:t>Falls with or without injury</a:t>
            </a:r>
          </a:p>
          <a:p>
            <a:pPr marL="285750" lvl="0" indent="-285750">
              <a:buSzPct val="150000"/>
              <a:buFont typeface="Arial" panose="020B0604020202020204" pitchFamily="34" charset="0"/>
              <a:buChar char="•"/>
            </a:pPr>
            <a:r>
              <a:rPr lang="en-US" dirty="0">
                <a:solidFill>
                  <a:prstClr val="white"/>
                </a:solidFill>
              </a:rPr>
              <a:t>Inappropriate sex acts</a:t>
            </a:r>
          </a:p>
          <a:p>
            <a:pPr marL="285750" lvl="0" indent="-285750">
              <a:buSzPct val="150000"/>
              <a:buFont typeface="Arial" panose="020B0604020202020204" pitchFamily="34" charset="0"/>
              <a:buChar char="•"/>
            </a:pPr>
            <a:r>
              <a:rPr lang="en-US" dirty="0">
                <a:solidFill>
                  <a:prstClr val="white"/>
                </a:solidFill>
              </a:rPr>
              <a:t>Physical Intervention</a:t>
            </a:r>
          </a:p>
          <a:p>
            <a:pPr marL="285750" lvl="0" indent="-285750">
              <a:buSzPct val="150000"/>
              <a:buFont typeface="Arial" panose="020B0604020202020204" pitchFamily="34" charset="0"/>
              <a:buChar char="•"/>
            </a:pPr>
            <a:r>
              <a:rPr lang="en-US" dirty="0">
                <a:solidFill>
                  <a:prstClr val="white"/>
                </a:solidFill>
              </a:rPr>
              <a:t>Minor injuries</a:t>
            </a:r>
          </a:p>
          <a:p>
            <a:pPr marL="285750" lvl="0" indent="-285750">
              <a:buSzPct val="150000"/>
              <a:buFont typeface="Arial" panose="020B0604020202020204" pitchFamily="34" charset="0"/>
              <a:buChar char="•"/>
            </a:pPr>
            <a:r>
              <a:rPr lang="en-US" dirty="0">
                <a:solidFill>
                  <a:prstClr val="white"/>
                </a:solidFill>
              </a:rPr>
              <a:t>Physical illness requiring E.R. visit only</a:t>
            </a:r>
          </a:p>
          <a:p>
            <a:pPr marL="285750" lvl="0" indent="-285750">
              <a:buSzPct val="150000"/>
              <a:buFont typeface="Arial" panose="020B0604020202020204" pitchFamily="34" charset="0"/>
              <a:buChar char="•"/>
            </a:pPr>
            <a:r>
              <a:rPr lang="en-US" dirty="0">
                <a:solidFill>
                  <a:prstClr val="white"/>
                </a:solidFill>
              </a:rPr>
              <a:t>Hospitalizations due to planned surgery or chronic illness</a:t>
            </a:r>
          </a:p>
          <a:p>
            <a:pPr marL="285750" lvl="0" indent="-285750">
              <a:buSzPct val="150000"/>
              <a:buFont typeface="Arial" panose="020B0604020202020204" pitchFamily="34" charset="0"/>
              <a:buChar char="•"/>
            </a:pPr>
            <a:r>
              <a:rPr lang="en-US" dirty="0">
                <a:solidFill>
                  <a:prstClr val="white"/>
                </a:solidFill>
              </a:rPr>
              <a:t>Challenging behaviors</a:t>
            </a:r>
          </a:p>
          <a:p>
            <a:pPr marL="285750" lvl="0" indent="-285750">
              <a:buSzPct val="150000"/>
              <a:buFont typeface="Arial" panose="020B0604020202020204" pitchFamily="34" charset="0"/>
              <a:buChar char="•"/>
            </a:pPr>
            <a:r>
              <a:rPr lang="en-US" dirty="0">
                <a:solidFill>
                  <a:prstClr val="white"/>
                </a:solidFill>
              </a:rPr>
              <a:t>Unexpected Occurrence (a behavior not covered in the treatment plan.)</a:t>
            </a:r>
          </a:p>
          <a:p>
            <a:endParaRPr lang="en-US"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b="7749"/>
          <a:stretch/>
        </p:blipFill>
        <p:spPr>
          <a:xfrm>
            <a:off x="6194119" y="2497708"/>
            <a:ext cx="4100063" cy="3782324"/>
          </a:xfrm>
          <a:prstGeom prst="rect">
            <a:avLst/>
          </a:prstGeom>
          <a:ln w="762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97967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Immediate Notification  Part 1</a:t>
            </a:r>
          </a:p>
        </p:txBody>
      </p:sp>
      <p:sp>
        <p:nvSpPr>
          <p:cNvPr id="3" name="TextBox 2"/>
          <p:cNvSpPr txBox="1"/>
          <p:nvPr/>
        </p:nvSpPr>
        <p:spPr>
          <a:xfrm>
            <a:off x="517585" y="2708694"/>
            <a:ext cx="11188460" cy="1200329"/>
          </a:xfrm>
          <a:prstGeom prst="rect">
            <a:avLst/>
          </a:prstGeom>
          <a:noFill/>
        </p:spPr>
        <p:txBody>
          <a:bodyPr wrap="square" rtlCol="0">
            <a:spAutoFit/>
          </a:bodyPr>
          <a:lstStyle/>
          <a:p>
            <a:r>
              <a:rPr lang="en-US" dirty="0"/>
              <a:t>An “unexpected occurrence” involving a person receiving services involving unexpected death, homicide, or action by the person receiving services that requires immediate notification of the state to allow the state to address any required immediate follow-up actions including statements to the media, or removal of others from a group setting. </a:t>
            </a:r>
          </a:p>
        </p:txBody>
      </p:sp>
      <p:sp>
        <p:nvSpPr>
          <p:cNvPr id="5" name="TextBox 4"/>
          <p:cNvSpPr txBox="1"/>
          <p:nvPr/>
        </p:nvSpPr>
        <p:spPr>
          <a:xfrm>
            <a:off x="1984075" y="4176962"/>
            <a:ext cx="3183147" cy="2308324"/>
          </a:xfrm>
          <a:prstGeom prst="rect">
            <a:avLst/>
          </a:prstGeom>
          <a:noFill/>
          <a:ln w="76200">
            <a:solidFill>
              <a:schemeClr val="bg1"/>
            </a:solidFill>
          </a:ln>
        </p:spPr>
        <p:txBody>
          <a:bodyPr wrap="square" rtlCol="0">
            <a:spAutoFit/>
          </a:bodyPr>
          <a:lstStyle/>
          <a:p>
            <a:pPr algn="ctr"/>
            <a:r>
              <a:rPr lang="en-US" b="1" dirty="0"/>
              <a:t>Immediate Notification Should be made via phone call, leave a message if the person is not available. </a:t>
            </a:r>
          </a:p>
          <a:p>
            <a:pPr algn="ctr"/>
            <a:endParaRPr lang="en-US" b="1" dirty="0"/>
          </a:p>
          <a:p>
            <a:pPr algn="ctr"/>
            <a:r>
              <a:rPr lang="en-US" b="1" dirty="0"/>
              <a:t>An Incident Report following the phone notification is required. </a:t>
            </a:r>
          </a:p>
        </p:txBody>
      </p:sp>
      <p:sp>
        <p:nvSpPr>
          <p:cNvPr id="7" name="Right Arrow 6"/>
          <p:cNvSpPr/>
          <p:nvPr/>
        </p:nvSpPr>
        <p:spPr>
          <a:xfrm>
            <a:off x="319177" y="4252823"/>
            <a:ext cx="1544129" cy="52621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ight Arrow 7"/>
          <p:cNvSpPr/>
          <p:nvPr/>
        </p:nvSpPr>
        <p:spPr>
          <a:xfrm>
            <a:off x="319175" y="5019136"/>
            <a:ext cx="1544129" cy="52621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ight Arrow 8"/>
          <p:cNvSpPr/>
          <p:nvPr/>
        </p:nvSpPr>
        <p:spPr>
          <a:xfrm>
            <a:off x="319175" y="5785449"/>
            <a:ext cx="1544129" cy="52621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C0929CA-9AA9-4D85-8FF0-2270E133F8F0}"/>
              </a:ext>
            </a:extLst>
          </p:cNvPr>
          <p:cNvSpPr txBox="1"/>
          <p:nvPr/>
        </p:nvSpPr>
        <p:spPr>
          <a:xfrm>
            <a:off x="5487251" y="4779034"/>
            <a:ext cx="4927988" cy="923330"/>
          </a:xfrm>
          <a:prstGeom prst="rect">
            <a:avLst/>
          </a:prstGeom>
          <a:noFill/>
          <a:ln w="76200">
            <a:solidFill>
              <a:schemeClr val="bg1"/>
            </a:solidFill>
          </a:ln>
        </p:spPr>
        <p:txBody>
          <a:bodyPr wrap="square" rtlCol="0">
            <a:spAutoFit/>
          </a:bodyPr>
          <a:lstStyle/>
          <a:p>
            <a:pPr algn="ctr"/>
            <a:r>
              <a:rPr lang="en-US" b="1" dirty="0"/>
              <a:t>Contact the CMH</a:t>
            </a:r>
          </a:p>
          <a:p>
            <a:pPr algn="ctr"/>
            <a:r>
              <a:rPr lang="en-US" b="1" dirty="0"/>
              <a:t>The CMH will contact NorthCare</a:t>
            </a:r>
          </a:p>
          <a:p>
            <a:pPr algn="ctr"/>
            <a:r>
              <a:rPr lang="en-US" b="1" dirty="0"/>
              <a:t>NorthCare will contact MDHHS</a:t>
            </a:r>
          </a:p>
        </p:txBody>
      </p:sp>
    </p:spTree>
    <p:extLst>
      <p:ext uri="{BB962C8B-B14F-4D97-AF65-F5344CB8AC3E}">
        <p14:creationId xmlns:p14="http://schemas.microsoft.com/office/powerpoint/2010/main" val="2321140690"/>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35557</TotalTime>
  <Words>3095</Words>
  <Application>Microsoft Office PowerPoint</Application>
  <PresentationFormat>Widescreen</PresentationFormat>
  <Paragraphs>231</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Nunito</vt:lpstr>
      <vt:lpstr>Trebuchet MS</vt:lpstr>
      <vt:lpstr>Berlin</vt:lpstr>
      <vt:lpstr>Incident Report Training</vt:lpstr>
      <vt:lpstr>For Writers</vt:lpstr>
      <vt:lpstr>The Incident</vt:lpstr>
      <vt:lpstr>Now Write an IR</vt:lpstr>
      <vt:lpstr> Novice nurses and nursing students don’t like to hear it, but their notes and charts and clinical chicken scratch could very well one day be used as evidence in court, and my advice to new nurses is to always document as if a judge, jury or prosecuting lawyer is looking over your shoulder. Rather than encouraging legal paranoia, this attitude simply serves to remind the nurse of his or her legal responsibility to be clear, concise, clinical, truthful and complete when documenting patient care.</vt:lpstr>
      <vt:lpstr>Definitions of Event Classification</vt:lpstr>
      <vt:lpstr>Events that Require an Incident Report</vt:lpstr>
      <vt:lpstr>Events that May Require an Incident Report </vt:lpstr>
      <vt:lpstr>Immediate Notification  Part 1</vt:lpstr>
      <vt:lpstr>Immediate Notification Part 2  &amp; Incident Reports</vt:lpstr>
      <vt:lpstr>When to Write an IR</vt:lpstr>
      <vt:lpstr>Incident Reports in ELMER</vt:lpstr>
      <vt:lpstr>PowerPoint Presentation</vt:lpstr>
      <vt:lpstr>What to Write in an IR</vt:lpstr>
      <vt:lpstr>PowerPoint Presentation</vt:lpstr>
      <vt:lpstr>PowerPoint Presentation</vt:lpstr>
      <vt:lpstr>Corrective Measures</vt:lpstr>
      <vt:lpstr>PowerPoint Presentation</vt:lpstr>
      <vt:lpstr>Other Reporting</vt:lpstr>
      <vt:lpstr>Licensing</vt:lpstr>
      <vt:lpstr>Police</vt:lpstr>
      <vt:lpstr>Unnecessary Incident Reports</vt:lpstr>
      <vt:lpstr>Process &amp; Procedures after Submission</vt:lpstr>
      <vt:lpstr>For Supervisors</vt:lpstr>
      <vt:lpstr>Corrective Measures</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Incident Report Training</dc:title>
  <dc:creator>Stephenie Taskey</dc:creator>
  <cp:lastModifiedBy>Brittany Pietsch</cp:lastModifiedBy>
  <cp:revision>65</cp:revision>
  <dcterms:created xsi:type="dcterms:W3CDTF">2019-07-23T15:49:22Z</dcterms:created>
  <dcterms:modified xsi:type="dcterms:W3CDTF">2022-12-12T18:05:00Z</dcterms:modified>
</cp:coreProperties>
</file>